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5" r:id="rId5"/>
    <p:sldId id="266" r:id="rId6"/>
    <p:sldId id="267" r:id="rId7"/>
    <p:sldId id="268" r:id="rId8"/>
    <p:sldId id="274" r:id="rId9"/>
    <p:sldId id="269" r:id="rId10"/>
    <p:sldId id="270" r:id="rId11"/>
    <p:sldId id="271" r:id="rId12"/>
    <p:sldId id="272" r:id="rId13"/>
    <p:sldId id="273" r:id="rId14"/>
    <p:sldId id="263" r:id="rId15"/>
    <p:sldId id="258" r:id="rId16"/>
    <p:sldId id="275" r:id="rId17"/>
    <p:sldId id="276" r:id="rId18"/>
    <p:sldId id="277" r:id="rId19"/>
    <p:sldId id="278" r:id="rId20"/>
    <p:sldId id="279" r:id="rId21"/>
    <p:sldId id="28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p:scale>
          <a:sx n="64" d="100"/>
          <a:sy n="64" d="100"/>
        </p:scale>
        <p:origin x="-2394" y="-12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257109-8110-6654-75D7-DB7C04AF7C9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F8BC2505-D16D-AA3A-BE9F-0B45BB4ED6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4137E717-F546-E4DC-DBF6-0AACA68D05B7}"/>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xmlns="" id="{8EC76013-58FD-F019-46B0-8671676092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992B067-39E9-BF40-0790-5A4FF7929A7E}"/>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125018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6FD17B-8762-723B-8000-B5E5650DD0A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DFE00FC6-830A-D22B-D807-866958FF082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BF9E553-8B10-F9FC-0704-12E4C0FD9CB4}"/>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xmlns="" id="{D6A01F6A-EE6B-BD29-FD10-227417853D3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F5EE42B-A152-9846-0302-0C03E4F54695}"/>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319493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8D69BE29-5AC9-B5B4-B931-F51D2F9B825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BD3110FD-9A25-A479-7E0C-CAC074E96B1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B55A0B8-7ECC-BCD1-200F-EFCAB81F936A}"/>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xmlns="" id="{AFEAD765-86D8-EB78-38AC-9F2E29F1FF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B423183-3601-8D4C-F533-5C256D5137FE}"/>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156211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F71E75-F60D-B481-BE62-33387845E19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CEA7E75-C884-3021-120C-A383B4266AA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BF52E5C-6AE9-4328-D92B-196B39742EDF}"/>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xmlns="" id="{CA9185D2-59FB-0D02-C5DB-F5EFCD0E7D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0D1ADB-D843-1F6B-9595-F66FE4393BC1}"/>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256019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1FBB05-CBC0-CAFD-3159-BA43BA46CDF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4C099D4F-1659-D211-340E-78204E323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A64FF80-1564-7C91-EE9C-0FB8D0C93583}"/>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xmlns="" id="{30326CD5-F4B9-1EFE-910C-EED62AB237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65605C5-0193-B6EC-8878-049011791A01}"/>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410115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465B6A-A7D8-7449-75A5-3102A6FD591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40AC89F-8797-FF91-664B-E3FE1DAC66C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1F700793-B9C8-D8CA-FD33-3DAE158A7DA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282C045E-7211-7F95-BA74-84914B0EB378}"/>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xmlns="" id="{4E6D39D8-EB15-9197-D474-C9F9CEAB43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50CCE59-3AAD-ABD6-BF43-F90F4C0BFAFA}"/>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33452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7E54CB4-F396-49F3-25FB-93058D7710C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D3A7D06-DE9F-1F41-0F78-B740E60A1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CA78ADD8-DCF2-08DE-90B3-FC52ECF3505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023FE140-4187-8CF9-E972-1F9CECB47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C0177492-2BF0-4936-0725-5C927169133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61F964A-DF81-FD31-B669-49823F6DF599}"/>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8" name="Нижний колонтитул 7">
            <a:extLst>
              <a:ext uri="{FF2B5EF4-FFF2-40B4-BE49-F238E27FC236}">
                <a16:creationId xmlns:a16="http://schemas.microsoft.com/office/drawing/2014/main" xmlns="" id="{5F595516-FB97-E764-53BF-EA013577E39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C7F64F0-3DB1-6BAE-C627-FBDFA1FA6EBC}"/>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306062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C47118C-0A1C-2E28-0AE7-A0B7276FD3A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3A0528C8-C2EC-BB25-9BCE-8C981C843F98}"/>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4" name="Нижний колонтитул 3">
            <a:extLst>
              <a:ext uri="{FF2B5EF4-FFF2-40B4-BE49-F238E27FC236}">
                <a16:creationId xmlns:a16="http://schemas.microsoft.com/office/drawing/2014/main" xmlns="" id="{324DCA68-6E1C-837F-F9BD-8C2A6BAB5C1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F1C080F8-FCBF-9B84-FD26-0D616DC69559}"/>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19372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4E15C830-CA46-B565-325F-7D74032F801B}"/>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3" name="Нижний колонтитул 2">
            <a:extLst>
              <a:ext uri="{FF2B5EF4-FFF2-40B4-BE49-F238E27FC236}">
                <a16:creationId xmlns:a16="http://schemas.microsoft.com/office/drawing/2014/main" xmlns="" id="{5DEA5535-93D3-3E06-842F-54D07C3765A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3051D919-861E-B300-2BD5-15EEA8969F1C}"/>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383574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AD5524-6DED-05D5-123B-E38DC182E2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3DD95C9-E530-4286-06EB-009E8CFAB9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83AF92DB-BAAB-D67B-EC3C-5F66042AC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D16FAD4-BC81-51BC-5F7A-D9FC6E1C7C73}"/>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xmlns="" id="{4D12B3EE-B635-FDD5-986A-2789470FBD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032907C-063E-7516-ED63-1467347E63CD}"/>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85290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6354F0-BA5C-D1AD-79BB-BC98B39990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24FFF05-70E9-039F-4084-6F581B492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6427E48A-22F3-E213-724D-C17D965A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8CE6CFB6-E385-44E0-6BCC-BA9BA5F3CDCB}"/>
              </a:ext>
            </a:extLst>
          </p:cNvPr>
          <p:cNvSpPr>
            <a:spLocks noGrp="1"/>
          </p:cNvSpPr>
          <p:nvPr>
            <p:ph type="dt" sz="half" idx="10"/>
          </p:nvPr>
        </p:nvSpPr>
        <p:spPr/>
        <p:txBody>
          <a:bodyPr/>
          <a:lstStyle/>
          <a:p>
            <a:fld id="{8AC1E1E7-2164-4E33-9B98-17E2D293EC6F}"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xmlns="" id="{AFFA0E55-7855-704C-C019-8D846386DD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CD642DA-E1DF-62CE-20F5-50D88A48FF8C}"/>
              </a:ext>
            </a:extLst>
          </p:cNvPr>
          <p:cNvSpPr>
            <a:spLocks noGrp="1"/>
          </p:cNvSpPr>
          <p:nvPr>
            <p:ph type="sldNum" sz="quarter" idx="12"/>
          </p:nvPr>
        </p:nvSpPr>
        <p:spPr/>
        <p:txBody>
          <a:body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413927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536AE8-0D66-6B03-3F3C-4CFA75D39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2214B40F-54E3-AB2C-F697-3C72CA546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87059FE-9652-FE05-3A35-666DF8F56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1E1E7-2164-4E33-9B98-17E2D293EC6F}"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xmlns="" id="{09035DEE-FC9E-6EC2-26CA-ADA6CF188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B3F55FE-1C0A-8FF3-1039-5909452CA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0D66-0493-43E3-B052-B09AB5A96572}" type="slidenum">
              <a:rPr lang="ru-RU" smtClean="0"/>
              <a:pPr/>
              <a:t>‹#›</a:t>
            </a:fld>
            <a:endParaRPr lang="ru-RU"/>
          </a:p>
        </p:txBody>
      </p:sp>
    </p:spTree>
    <p:extLst>
      <p:ext uri="{BB962C8B-B14F-4D97-AF65-F5344CB8AC3E}">
        <p14:creationId xmlns:p14="http://schemas.microsoft.com/office/powerpoint/2010/main" xmlns="" val="133318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6557" y="1729047"/>
            <a:ext cx="8496944" cy="4355869"/>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ru-RU" b="1" dirty="0" smtClean="0"/>
              <a:t>Проектируемый национальный парк</a:t>
            </a:r>
            <a:br>
              <a:rPr lang="ru-RU" b="1" dirty="0" smtClean="0"/>
            </a:br>
            <a:r>
              <a:rPr lang="ru-RU" b="1" dirty="0" smtClean="0"/>
              <a:t>«Нижегородское </a:t>
            </a:r>
            <a:r>
              <a:rPr lang="ru-RU" b="1" dirty="0"/>
              <a:t>Заволжье»</a:t>
            </a:r>
            <a:r>
              <a:rPr lang="en-US" b="1" dirty="0" smtClean="0"/>
              <a:t>:</a:t>
            </a:r>
            <a:r>
              <a:rPr lang="ru-RU" b="1" dirty="0" smtClean="0"/>
              <a:t/>
            </a:r>
            <a:br>
              <a:rPr lang="ru-RU" b="1" dirty="0" smtClean="0"/>
            </a:br>
            <a:r>
              <a:rPr lang="en-US" b="1" dirty="0" smtClean="0"/>
              <a:t> </a:t>
            </a:r>
            <a:r>
              <a:rPr lang="en-US" b="1" dirty="0"/>
              <a:t/>
            </a:r>
            <a:br>
              <a:rPr lang="en-US" b="1" dirty="0"/>
            </a:br>
            <a:r>
              <a:rPr lang="ru-RU" b="1" dirty="0"/>
              <a:t>Поволжский кластерный участок</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464"/>
            <a:ext cx="5753100" cy="988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xmlns="" id="{D06E86D8-AE3C-17DD-C372-B02A6F50C9A7}"/>
              </a:ext>
            </a:extLst>
          </p:cNvPr>
          <p:cNvPicPr>
            <a:picLocks noChangeAspect="1"/>
          </p:cNvPicPr>
          <p:nvPr/>
        </p:nvPicPr>
        <p:blipFill>
          <a:blip r:embed="rId3"/>
          <a:stretch>
            <a:fillRect/>
          </a:stretch>
        </p:blipFill>
        <p:spPr>
          <a:xfrm>
            <a:off x="8349880" y="0"/>
            <a:ext cx="2969520" cy="1174897"/>
          </a:xfrm>
          <a:prstGeom prst="rect">
            <a:avLst/>
          </a:prstGeom>
        </p:spPr>
      </p:pic>
    </p:spTree>
    <p:extLst>
      <p:ext uri="{BB962C8B-B14F-4D97-AF65-F5344CB8AC3E}">
        <p14:creationId xmlns:p14="http://schemas.microsoft.com/office/powerpoint/2010/main" xmlns="" val="371495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9A58DD-E71D-ADC4-129D-1F8191B0D026}"/>
              </a:ext>
            </a:extLst>
          </p:cNvPr>
          <p:cNvSpPr>
            <a:spLocks noGrp="1"/>
          </p:cNvSpPr>
          <p:nvPr>
            <p:ph type="title"/>
          </p:nvPr>
        </p:nvSpPr>
        <p:spPr>
          <a:xfrm>
            <a:off x="838200" y="184371"/>
            <a:ext cx="10515600" cy="1325563"/>
          </a:xfrm>
        </p:spPr>
        <p:txBody>
          <a:bodyPr>
            <a:normAutofit/>
          </a:bodyPr>
          <a:lstStyle/>
          <a:p>
            <a:r>
              <a:rPr lang="ru-RU" sz="3600" dirty="0"/>
              <a:t>Лучший опыт </a:t>
            </a:r>
            <a:r>
              <a:rPr lang="ru-RU" sz="3600" dirty="0" err="1"/>
              <a:t>Кенозерского</a:t>
            </a:r>
            <a:r>
              <a:rPr lang="ru-RU" sz="3600" dirty="0"/>
              <a:t> национального парка по взаимодействию с населением:</a:t>
            </a:r>
          </a:p>
        </p:txBody>
      </p:sp>
      <p:pic>
        <p:nvPicPr>
          <p:cNvPr id="7" name="Объект 6">
            <a:extLst>
              <a:ext uri="{FF2B5EF4-FFF2-40B4-BE49-F238E27FC236}">
                <a16:creationId xmlns:a16="http://schemas.microsoft.com/office/drawing/2014/main" xmlns="" id="{D8C09301-BAF3-98A8-27F3-FA59EF7B6DAC}"/>
              </a:ext>
            </a:extLst>
          </p:cNvPr>
          <p:cNvPicPr>
            <a:picLocks noGrp="1" noChangeAspect="1"/>
          </p:cNvPicPr>
          <p:nvPr>
            <p:ph idx="1"/>
          </p:nvPr>
        </p:nvPicPr>
        <p:blipFill>
          <a:blip r:embed="rId2"/>
          <a:stretch>
            <a:fillRect/>
          </a:stretch>
        </p:blipFill>
        <p:spPr>
          <a:xfrm>
            <a:off x="923807" y="1597025"/>
            <a:ext cx="5400793" cy="5340110"/>
          </a:xfrm>
        </p:spPr>
      </p:pic>
      <p:pic>
        <p:nvPicPr>
          <p:cNvPr id="9" name="Рисунок 8">
            <a:extLst>
              <a:ext uri="{FF2B5EF4-FFF2-40B4-BE49-F238E27FC236}">
                <a16:creationId xmlns:a16="http://schemas.microsoft.com/office/drawing/2014/main" xmlns="" id="{F48F28E9-C409-87D3-A17D-137852BC2AB4}"/>
              </a:ext>
            </a:extLst>
          </p:cNvPr>
          <p:cNvPicPr>
            <a:picLocks noChangeAspect="1"/>
          </p:cNvPicPr>
          <p:nvPr/>
        </p:nvPicPr>
        <p:blipFill>
          <a:blip r:embed="rId3"/>
          <a:stretch>
            <a:fillRect/>
          </a:stretch>
        </p:blipFill>
        <p:spPr>
          <a:xfrm>
            <a:off x="6505457" y="1597025"/>
            <a:ext cx="5467468" cy="5242217"/>
          </a:xfrm>
          <a:prstGeom prst="rect">
            <a:avLst/>
          </a:prstGeom>
        </p:spPr>
      </p:pic>
    </p:spTree>
    <p:extLst>
      <p:ext uri="{BB962C8B-B14F-4D97-AF65-F5344CB8AC3E}">
        <p14:creationId xmlns:p14="http://schemas.microsoft.com/office/powerpoint/2010/main" xmlns="" val="290125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9A58DD-E71D-ADC4-129D-1F8191B0D026}"/>
              </a:ext>
            </a:extLst>
          </p:cNvPr>
          <p:cNvSpPr>
            <a:spLocks noGrp="1"/>
          </p:cNvSpPr>
          <p:nvPr>
            <p:ph type="title"/>
          </p:nvPr>
        </p:nvSpPr>
        <p:spPr>
          <a:xfrm>
            <a:off x="838199" y="184372"/>
            <a:ext cx="10515600" cy="1325563"/>
          </a:xfrm>
        </p:spPr>
        <p:txBody>
          <a:bodyPr>
            <a:normAutofit/>
          </a:bodyPr>
          <a:lstStyle/>
          <a:p>
            <a:r>
              <a:rPr lang="ru-RU" sz="3200" dirty="0"/>
              <a:t>Лучший опыт </a:t>
            </a:r>
            <a:r>
              <a:rPr lang="ru-RU" sz="3200" dirty="0" err="1"/>
              <a:t>Кенозерского</a:t>
            </a:r>
            <a:r>
              <a:rPr lang="ru-RU" sz="3200" dirty="0"/>
              <a:t> национального парка по взаимодействию с населением:</a:t>
            </a:r>
          </a:p>
        </p:txBody>
      </p:sp>
      <p:pic>
        <p:nvPicPr>
          <p:cNvPr id="7" name="Объект 6">
            <a:extLst>
              <a:ext uri="{FF2B5EF4-FFF2-40B4-BE49-F238E27FC236}">
                <a16:creationId xmlns:a16="http://schemas.microsoft.com/office/drawing/2014/main" xmlns="" id="{DC75C97C-D1CE-24D2-6929-81B177993F68}"/>
              </a:ext>
            </a:extLst>
          </p:cNvPr>
          <p:cNvPicPr>
            <a:picLocks noGrp="1" noChangeAspect="1"/>
          </p:cNvPicPr>
          <p:nvPr>
            <p:ph idx="1"/>
          </p:nvPr>
        </p:nvPicPr>
        <p:blipFill>
          <a:blip r:embed="rId2"/>
          <a:stretch>
            <a:fillRect/>
          </a:stretch>
        </p:blipFill>
        <p:spPr>
          <a:xfrm>
            <a:off x="774213" y="1797050"/>
            <a:ext cx="10643573" cy="4965700"/>
          </a:xfrm>
        </p:spPr>
      </p:pic>
    </p:spTree>
    <p:extLst>
      <p:ext uri="{BB962C8B-B14F-4D97-AF65-F5344CB8AC3E}">
        <p14:creationId xmlns:p14="http://schemas.microsoft.com/office/powerpoint/2010/main" xmlns="" val="377046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9A58DD-E71D-ADC4-129D-1F8191B0D026}"/>
              </a:ext>
            </a:extLst>
          </p:cNvPr>
          <p:cNvSpPr>
            <a:spLocks noGrp="1"/>
          </p:cNvSpPr>
          <p:nvPr>
            <p:ph type="title"/>
          </p:nvPr>
        </p:nvSpPr>
        <p:spPr/>
        <p:txBody>
          <a:bodyPr>
            <a:normAutofit/>
          </a:bodyPr>
          <a:lstStyle/>
          <a:p>
            <a:r>
              <a:rPr lang="ru-RU" sz="3200" dirty="0"/>
              <a:t>Лучший опыт </a:t>
            </a:r>
            <a:r>
              <a:rPr lang="ru-RU" sz="3200" dirty="0" err="1"/>
              <a:t>Кенозерского</a:t>
            </a:r>
            <a:r>
              <a:rPr lang="ru-RU" sz="3200" dirty="0"/>
              <a:t> национального парка по взаимодействию с населением:</a:t>
            </a:r>
          </a:p>
        </p:txBody>
      </p:sp>
      <p:pic>
        <p:nvPicPr>
          <p:cNvPr id="7" name="Объект 6">
            <a:extLst>
              <a:ext uri="{FF2B5EF4-FFF2-40B4-BE49-F238E27FC236}">
                <a16:creationId xmlns:a16="http://schemas.microsoft.com/office/drawing/2014/main" xmlns="" id="{5B52B3E2-D3EC-5665-D818-A17B38B5B662}"/>
              </a:ext>
            </a:extLst>
          </p:cNvPr>
          <p:cNvPicPr>
            <a:picLocks noGrp="1" noChangeAspect="1"/>
          </p:cNvPicPr>
          <p:nvPr>
            <p:ph idx="1"/>
          </p:nvPr>
        </p:nvPicPr>
        <p:blipFill>
          <a:blip r:embed="rId2"/>
          <a:stretch>
            <a:fillRect/>
          </a:stretch>
        </p:blipFill>
        <p:spPr>
          <a:xfrm>
            <a:off x="76200" y="2383616"/>
            <a:ext cx="12115800" cy="3793539"/>
          </a:xfrm>
        </p:spPr>
      </p:pic>
    </p:spTree>
    <p:extLst>
      <p:ext uri="{BB962C8B-B14F-4D97-AF65-F5344CB8AC3E}">
        <p14:creationId xmlns:p14="http://schemas.microsoft.com/office/powerpoint/2010/main" xmlns="" val="118612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9A58DD-E71D-ADC4-129D-1F8191B0D026}"/>
              </a:ext>
            </a:extLst>
          </p:cNvPr>
          <p:cNvSpPr>
            <a:spLocks noGrp="1"/>
          </p:cNvSpPr>
          <p:nvPr>
            <p:ph type="title"/>
          </p:nvPr>
        </p:nvSpPr>
        <p:spPr>
          <a:xfrm>
            <a:off x="838200" y="120576"/>
            <a:ext cx="10515600" cy="1325563"/>
          </a:xfrm>
        </p:spPr>
        <p:txBody>
          <a:bodyPr>
            <a:normAutofit/>
          </a:bodyPr>
          <a:lstStyle/>
          <a:p>
            <a:r>
              <a:rPr lang="ru-RU" sz="3200" dirty="0"/>
              <a:t>Лучший опыт </a:t>
            </a:r>
            <a:r>
              <a:rPr lang="ru-RU" sz="3200" dirty="0" err="1"/>
              <a:t>Кенозерского</a:t>
            </a:r>
            <a:r>
              <a:rPr lang="ru-RU" sz="3200" dirty="0"/>
              <a:t> национального парка по взаимодействию с населением:</a:t>
            </a:r>
          </a:p>
        </p:txBody>
      </p:sp>
      <p:pic>
        <p:nvPicPr>
          <p:cNvPr id="7" name="Объект 6">
            <a:extLst>
              <a:ext uri="{FF2B5EF4-FFF2-40B4-BE49-F238E27FC236}">
                <a16:creationId xmlns:a16="http://schemas.microsoft.com/office/drawing/2014/main" xmlns="" id="{FF46B23B-9AB4-66B2-41A4-3B0517E5F153}"/>
              </a:ext>
            </a:extLst>
          </p:cNvPr>
          <p:cNvPicPr>
            <a:picLocks noGrp="1" noChangeAspect="1"/>
          </p:cNvPicPr>
          <p:nvPr>
            <p:ph idx="1"/>
          </p:nvPr>
        </p:nvPicPr>
        <p:blipFill>
          <a:blip r:embed="rId2"/>
          <a:stretch>
            <a:fillRect/>
          </a:stretch>
        </p:blipFill>
        <p:spPr>
          <a:xfrm>
            <a:off x="223936" y="1565275"/>
            <a:ext cx="11744128" cy="5292725"/>
          </a:xfrm>
        </p:spPr>
      </p:pic>
    </p:spTree>
    <p:extLst>
      <p:ext uri="{BB962C8B-B14F-4D97-AF65-F5344CB8AC3E}">
        <p14:creationId xmlns:p14="http://schemas.microsoft.com/office/powerpoint/2010/main" xmlns="" val="375386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21CAC17-BED4-96A4-725D-FC33E9B25CDA}"/>
              </a:ext>
            </a:extLst>
          </p:cNvPr>
          <p:cNvSpPr txBox="1"/>
          <p:nvPr/>
        </p:nvSpPr>
        <p:spPr>
          <a:xfrm>
            <a:off x="407214" y="0"/>
            <a:ext cx="9910277" cy="1384995"/>
          </a:xfrm>
          <a:prstGeom prst="rect">
            <a:avLst/>
          </a:prstGeom>
          <a:noFill/>
        </p:spPr>
        <p:txBody>
          <a:bodyPr wrap="none" rtlCol="0">
            <a:spAutoFit/>
          </a:bodyPr>
          <a:lstStyle/>
          <a:p>
            <a:r>
              <a:rPr lang="ru-RU" sz="2800" dirty="0"/>
              <a:t>Расположение проектируемых кластеров национального парка</a:t>
            </a:r>
          </a:p>
          <a:p>
            <a:r>
              <a:rPr lang="ru-RU" sz="2800" dirty="0"/>
              <a:t> «Нижегородское Заволжье»</a:t>
            </a:r>
          </a:p>
          <a:p>
            <a:endParaRPr lang="ru-RU" sz="2800" dirty="0"/>
          </a:p>
        </p:txBody>
      </p:sp>
      <p:sp>
        <p:nvSpPr>
          <p:cNvPr id="3" name="Заголовок 1">
            <a:extLst>
              <a:ext uri="{FF2B5EF4-FFF2-40B4-BE49-F238E27FC236}">
                <a16:creationId xmlns:a16="http://schemas.microsoft.com/office/drawing/2014/main" xmlns="" id="{F45340C0-AE01-0B93-BAD4-105AE381925A}"/>
              </a:ext>
            </a:extLst>
          </p:cNvPr>
          <p:cNvSpPr>
            <a:spLocks noGrp="1"/>
          </p:cNvSpPr>
          <p:nvPr>
            <p:ph type="title"/>
          </p:nvPr>
        </p:nvSpPr>
        <p:spPr>
          <a:xfrm>
            <a:off x="183821" y="892841"/>
            <a:ext cx="3569471" cy="5747635"/>
          </a:xfrm>
        </p:spPr>
        <p:txBody>
          <a:bodyPr>
            <a:normAutofit fontScale="90000"/>
          </a:bodyPr>
          <a:lstStyle/>
          <a:p>
            <a:r>
              <a:rPr lang="ru-RU" sz="2400" dirty="0"/>
              <a:t>При проектировании </a:t>
            </a:r>
            <a:br>
              <a:rPr lang="ru-RU" sz="2400" dirty="0"/>
            </a:br>
            <a:r>
              <a:rPr lang="ru-RU" sz="2400" dirty="0"/>
              <a:t>национального парка </a:t>
            </a:r>
            <a:br>
              <a:rPr lang="ru-RU" sz="2400" dirty="0"/>
            </a:br>
            <a:r>
              <a:rPr lang="ru-RU" sz="2400" dirty="0"/>
              <a:t>«Нижегородское Заволжье» </a:t>
            </a:r>
            <a:br>
              <a:rPr lang="ru-RU" sz="2400" dirty="0"/>
            </a:br>
            <a:r>
              <a:rPr lang="ru-RU" sz="2400" dirty="0"/>
              <a:t>использован </a:t>
            </a:r>
            <a:r>
              <a:rPr lang="ru-RU" sz="2400" b="1" dirty="0"/>
              <a:t>кластерный подход: </a:t>
            </a:r>
            <a:r>
              <a:rPr lang="ru-RU" sz="2400" dirty="0"/>
              <a:t/>
            </a:r>
            <a:br>
              <a:rPr lang="ru-RU" sz="2400" dirty="0"/>
            </a:br>
            <a:r>
              <a:rPr lang="ru-RU" sz="2400" dirty="0"/>
              <a:t>планируется включение в территорию парка </a:t>
            </a:r>
            <a:br>
              <a:rPr lang="ru-RU" sz="2400" dirty="0"/>
            </a:br>
            <a:r>
              <a:rPr lang="ru-RU" sz="2400" dirty="0"/>
              <a:t>пяти изолированных участков, включающих </a:t>
            </a:r>
            <a:br>
              <a:rPr lang="ru-RU" sz="2400" dirty="0"/>
            </a:br>
            <a:r>
              <a:rPr lang="ru-RU" sz="2400" dirty="0"/>
              <a:t>ценные природные комплексы с высоким </a:t>
            </a:r>
            <a:br>
              <a:rPr lang="ru-RU" sz="2400" dirty="0"/>
            </a:br>
            <a:r>
              <a:rPr lang="ru-RU" sz="2400" dirty="0"/>
              <a:t>биоразнообразием.</a:t>
            </a:r>
            <a:br>
              <a:rPr lang="ru-RU" sz="2400" dirty="0"/>
            </a:br>
            <a:r>
              <a:rPr lang="ru-RU" sz="2400" dirty="0"/>
              <a:t/>
            </a:r>
            <a:br>
              <a:rPr lang="ru-RU" sz="2400" dirty="0"/>
            </a:br>
            <a:r>
              <a:rPr lang="ru-RU" sz="2400" dirty="0"/>
              <a:t>Согласованные  территории (синий цвет) значительно сокращены относительно первоначального проекта </a:t>
            </a:r>
            <a:r>
              <a:rPr lang="ru-RU" sz="2400" dirty="0" smtClean="0"/>
              <a:t> (в среднем до 20 % от изначальной площади)</a:t>
            </a:r>
            <a:endParaRPr lang="ru-RU" sz="2400" dirty="0">
              <a:solidFill>
                <a:srgbClr val="FF0000"/>
              </a:solidFill>
            </a:endParaRPr>
          </a:p>
        </p:txBody>
      </p:sp>
      <p:pic>
        <p:nvPicPr>
          <p:cNvPr id="5" name="Рисунок 4">
            <a:extLst>
              <a:ext uri="{FF2B5EF4-FFF2-40B4-BE49-F238E27FC236}">
                <a16:creationId xmlns:a16="http://schemas.microsoft.com/office/drawing/2014/main" xmlns="" id="{20293151-82CA-CB93-F00E-A891A735B1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15602" y="1031613"/>
            <a:ext cx="8126809" cy="5747635"/>
          </a:xfrm>
          <a:prstGeom prst="rect">
            <a:avLst/>
          </a:prstGeom>
        </p:spPr>
      </p:pic>
    </p:spTree>
    <p:extLst>
      <p:ext uri="{BB962C8B-B14F-4D97-AF65-F5344CB8AC3E}">
        <p14:creationId xmlns:p14="http://schemas.microsoft.com/office/powerpoint/2010/main" xmlns="" val="4169609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9941583C-C1BA-AFF9-E730-A453A364DD7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82233" y="1609616"/>
            <a:ext cx="8333267" cy="5248384"/>
          </a:xfrm>
          <a:prstGeom prst="rect">
            <a:avLst/>
          </a:prstGeom>
        </p:spPr>
      </p:pic>
      <p:sp>
        <p:nvSpPr>
          <p:cNvPr id="4" name="Заголовок 3">
            <a:extLst>
              <a:ext uri="{FF2B5EF4-FFF2-40B4-BE49-F238E27FC236}">
                <a16:creationId xmlns:a16="http://schemas.microsoft.com/office/drawing/2014/main" xmlns="" id="{DAB59D24-DF05-DB2E-71BC-BB59E47369DC}"/>
              </a:ext>
            </a:extLst>
          </p:cNvPr>
          <p:cNvSpPr>
            <a:spLocks noGrp="1"/>
          </p:cNvSpPr>
          <p:nvPr>
            <p:ph type="title"/>
          </p:nvPr>
        </p:nvSpPr>
        <p:spPr>
          <a:xfrm>
            <a:off x="497957" y="85061"/>
            <a:ext cx="10515600" cy="1325563"/>
          </a:xfrm>
        </p:spPr>
        <p:txBody>
          <a:bodyPr>
            <a:noAutofit/>
          </a:bodyPr>
          <a:lstStyle/>
          <a:p>
            <a:r>
              <a:rPr lang="ru-RU" sz="2600" dirty="0"/>
              <a:t>Проектируемый </a:t>
            </a:r>
            <a:r>
              <a:rPr lang="ru-RU" sz="2600" b="1" dirty="0"/>
              <a:t>Поволжский кластерный участок </a:t>
            </a:r>
            <a:r>
              <a:rPr lang="ru-RU" sz="2600" dirty="0"/>
              <a:t>национального парка располагается на территории городского округа города Бор и Кстовского муниципального округа в районе поселка Память Парижской Коммуны и поселка Луговой Борок, а также на западе Лысковского района.</a:t>
            </a:r>
          </a:p>
        </p:txBody>
      </p:sp>
    </p:spTree>
    <p:extLst>
      <p:ext uri="{BB962C8B-B14F-4D97-AF65-F5344CB8AC3E}">
        <p14:creationId xmlns:p14="http://schemas.microsoft.com/office/powerpoint/2010/main" xmlns="" val="391237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xmlns="" id="{6B2E4BEE-8EAE-8349-7219-A53E099E6C42}"/>
              </a:ext>
            </a:extLst>
          </p:cNvPr>
          <p:cNvSpPr>
            <a:spLocks noGrp="1"/>
          </p:cNvSpPr>
          <p:nvPr>
            <p:ph idx="4294967295"/>
          </p:nvPr>
        </p:nvSpPr>
        <p:spPr>
          <a:xfrm>
            <a:off x="575353" y="315323"/>
            <a:ext cx="11260476" cy="5777251"/>
          </a:xfrm>
        </p:spPr>
        <p:txBody>
          <a:bodyPr>
            <a:normAutofit lnSpcReduction="10000"/>
          </a:bodyPr>
          <a:lstStyle/>
          <a:p>
            <a:pPr marL="0" indent="0">
              <a:buNone/>
            </a:pPr>
            <a:r>
              <a:rPr kumimoji="0" lang="ru-RU" altLang="ru-RU" sz="2600" b="0" i="0" u="none" strike="noStrike" cap="none" normalizeH="0" baseline="0" dirty="0">
                <a:ln>
                  <a:noFill/>
                </a:ln>
                <a:solidFill>
                  <a:schemeClr val="tx1"/>
                </a:solidFill>
                <a:effectLst/>
                <a:latin typeface="+mj-lt"/>
                <a:ea typeface="Times New Roman" panose="02020603050405020304" pitchFamily="18" charset="0"/>
              </a:rPr>
              <a:t>Участок национального парка вытянут вдоль северного (левого) берега р. Волги. Его протяженность с запада на восток (вдоль Волги) составляет 20,6 км, ширина – 1–3 км.</a:t>
            </a:r>
            <a:endParaRPr kumimoji="0" lang="ru-RU" altLang="ru-RU" sz="2600" b="0" i="0" u="none" strike="noStrike" cap="none" normalizeH="0" baseline="0" dirty="0">
              <a:ln>
                <a:noFill/>
              </a:ln>
              <a:solidFill>
                <a:schemeClr val="tx1"/>
              </a:solidFill>
              <a:effectLst/>
              <a:latin typeface="+mj-lt"/>
            </a:endParaRPr>
          </a:p>
          <a:p>
            <a:pPr marL="0" indent="0">
              <a:buNone/>
            </a:pPr>
            <a:r>
              <a:rPr lang="ru-RU" sz="2600" dirty="0">
                <a:latin typeface="+mj-lt"/>
              </a:rPr>
              <a:t>При проектировании площадь данного участка планировалась 27,5 </a:t>
            </a:r>
            <a:r>
              <a:rPr lang="ru-RU" sz="2600" dirty="0" err="1">
                <a:latin typeface="+mj-lt"/>
              </a:rPr>
              <a:t>тыс.га</a:t>
            </a:r>
            <a:r>
              <a:rPr lang="ru-RU" sz="2600" dirty="0">
                <a:latin typeface="+mj-lt"/>
              </a:rPr>
              <a:t>.</a:t>
            </a:r>
          </a:p>
          <a:p>
            <a:pPr marL="0" indent="0">
              <a:buNone/>
            </a:pPr>
            <a:endParaRPr lang="ru-RU" sz="2600" dirty="0">
              <a:latin typeface="+mj-lt"/>
            </a:endParaRPr>
          </a:p>
          <a:p>
            <a:pPr marL="0" indent="0">
              <a:buNone/>
            </a:pPr>
            <a:r>
              <a:rPr lang="ru-RU" sz="2600" dirty="0">
                <a:latin typeface="+mj-lt"/>
              </a:rPr>
              <a:t>Итоговые границы данного кластерного участка сформированы с учетом интересов </a:t>
            </a:r>
            <a:r>
              <a:rPr lang="ru-RU" sz="2600" dirty="0" err="1">
                <a:latin typeface="+mj-lt"/>
              </a:rPr>
              <a:t>лесо</a:t>
            </a:r>
            <a:r>
              <a:rPr lang="ru-RU" sz="2600" dirty="0">
                <a:latin typeface="+mj-lt"/>
              </a:rPr>
              <a:t>- и </a:t>
            </a:r>
            <a:r>
              <a:rPr lang="ru-RU" sz="2600" dirty="0" err="1">
                <a:latin typeface="+mj-lt"/>
              </a:rPr>
              <a:t>охотпользователей</a:t>
            </a:r>
            <a:r>
              <a:rPr lang="ru-RU" sz="2600" dirty="0">
                <a:latin typeface="+mj-lt"/>
              </a:rPr>
              <a:t>, а также местных жителей близлежащих населённых пунктов, проектируемая площадь Поволжского участка национального парка сократилась до </a:t>
            </a:r>
            <a:r>
              <a:rPr lang="ru-RU" sz="2600" b="1" dirty="0">
                <a:latin typeface="+mj-lt"/>
              </a:rPr>
              <a:t>3964 га.</a:t>
            </a:r>
            <a:r>
              <a:rPr lang="ru-RU" sz="2600" dirty="0">
                <a:latin typeface="+mj-lt"/>
              </a:rPr>
              <a:t/>
            </a:r>
            <a:br>
              <a:rPr lang="ru-RU" sz="2600" dirty="0">
                <a:latin typeface="+mj-lt"/>
              </a:rPr>
            </a:br>
            <a:r>
              <a:rPr lang="ru-RU" sz="2600" dirty="0">
                <a:latin typeface="+mj-lt"/>
              </a:rPr>
              <a:t/>
            </a:r>
            <a:br>
              <a:rPr lang="ru-RU" sz="2600" dirty="0">
                <a:latin typeface="+mj-lt"/>
              </a:rPr>
            </a:br>
            <a:r>
              <a:rPr lang="ru-RU" sz="2600" dirty="0">
                <a:latin typeface="+mj-lt"/>
              </a:rPr>
              <a:t>Населённые пункты исключены из проектируемой территории национального парка.</a:t>
            </a:r>
            <a:br>
              <a:rPr lang="ru-RU" sz="2600" dirty="0">
                <a:latin typeface="+mj-lt"/>
              </a:rPr>
            </a:br>
            <a:r>
              <a:rPr lang="ru-RU" sz="2600" dirty="0">
                <a:latin typeface="+mj-lt"/>
              </a:rPr>
              <a:t/>
            </a:r>
            <a:br>
              <a:rPr lang="ru-RU" sz="2600" dirty="0">
                <a:latin typeface="+mj-lt"/>
              </a:rPr>
            </a:br>
            <a:r>
              <a:rPr lang="ru-RU" sz="2600" dirty="0">
                <a:latin typeface="+mj-lt"/>
              </a:rPr>
              <a:t>Границы участка уточнены с учетом того, что в районе его западной границы  проходит магистральный нефтепровод. </a:t>
            </a:r>
          </a:p>
          <a:p>
            <a:endParaRPr lang="ru-RU" sz="3100" dirty="0"/>
          </a:p>
        </p:txBody>
      </p:sp>
    </p:spTree>
    <p:extLst>
      <p:ext uri="{BB962C8B-B14F-4D97-AF65-F5344CB8AC3E}">
        <p14:creationId xmlns:p14="http://schemas.microsoft.com/office/powerpoint/2010/main" xmlns="" val="417973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E421F9-1195-059A-C2DE-624D188D86A5}"/>
              </a:ext>
            </a:extLst>
          </p:cNvPr>
          <p:cNvSpPr>
            <a:spLocks noGrp="1"/>
          </p:cNvSpPr>
          <p:nvPr>
            <p:ph type="title"/>
          </p:nvPr>
        </p:nvSpPr>
        <p:spPr>
          <a:xfrm>
            <a:off x="838200" y="108271"/>
            <a:ext cx="10515600" cy="1325563"/>
          </a:xfrm>
        </p:spPr>
        <p:txBody>
          <a:bodyPr>
            <a:normAutofit/>
          </a:bodyPr>
          <a:lstStyle/>
          <a:p>
            <a:r>
              <a:rPr lang="ru-RU" sz="3600" dirty="0"/>
              <a:t>Ценность и уникальность Поволжского участка</a:t>
            </a:r>
          </a:p>
        </p:txBody>
      </p:sp>
      <p:sp>
        <p:nvSpPr>
          <p:cNvPr id="3" name="TextBox 2">
            <a:extLst>
              <a:ext uri="{FF2B5EF4-FFF2-40B4-BE49-F238E27FC236}">
                <a16:creationId xmlns:a16="http://schemas.microsoft.com/office/drawing/2014/main" xmlns="" id="{C6862630-C098-9143-65E2-85AA10CC8E13}"/>
              </a:ext>
            </a:extLst>
          </p:cNvPr>
          <p:cNvSpPr txBox="1"/>
          <p:nvPr/>
        </p:nvSpPr>
        <p:spPr>
          <a:xfrm>
            <a:off x="176772" y="1020200"/>
            <a:ext cx="11926186" cy="3046988"/>
          </a:xfrm>
          <a:prstGeom prst="rect">
            <a:avLst/>
          </a:prstGeom>
          <a:noFill/>
        </p:spPr>
        <p:txBody>
          <a:bodyPr wrap="square" rtlCol="0">
            <a:spAutoFit/>
          </a:bodyPr>
          <a:lstStyle/>
          <a:p>
            <a:pPr marL="285750" indent="-285750">
              <a:buFont typeface="Arial" panose="020B0604020202020204" pitchFamily="34" charset="0"/>
              <a:buChar char="•"/>
            </a:pPr>
            <a:r>
              <a:rPr lang="ru-RU" sz="2600" dirty="0">
                <a:latin typeface="+mj-lt"/>
              </a:rPr>
              <a:t>Сохранился пойменный комплекс реки Волга с участками </a:t>
            </a:r>
            <a:r>
              <a:rPr lang="ru-RU" sz="2600" dirty="0">
                <a:solidFill>
                  <a:srgbClr val="000000"/>
                </a:solidFill>
                <a:effectLst/>
                <a:latin typeface="+mj-lt"/>
                <a:ea typeface="Times New Roman" panose="02020603050405020304" pitchFamily="18" charset="0"/>
              </a:rPr>
              <a:t>пойменных лесов </a:t>
            </a:r>
          </a:p>
          <a:p>
            <a:r>
              <a:rPr lang="ru-RU" sz="2600" dirty="0">
                <a:solidFill>
                  <a:srgbClr val="000000"/>
                </a:solidFill>
                <a:effectLst/>
                <a:latin typeface="+mj-lt"/>
                <a:ea typeface="Times New Roman" panose="02020603050405020304" pitchFamily="18" charset="0"/>
              </a:rPr>
              <a:t>из дуба, осокоря, ветлы.</a:t>
            </a:r>
          </a:p>
          <a:p>
            <a:pPr marL="285750" indent="-285750">
              <a:buFont typeface="Arial" panose="020B0604020202020204" pitchFamily="34" charset="0"/>
              <a:buChar char="•"/>
            </a:pPr>
            <a:r>
              <a:rPr lang="ru-RU" altLang="ru-RU" sz="2600" dirty="0">
                <a:latin typeface="+mj-lt"/>
                <a:ea typeface="Times New Roman" panose="02020603050405020304" pitchFamily="18" charset="0"/>
              </a:rPr>
              <a:t>Н</a:t>
            </a:r>
            <a:r>
              <a:rPr kumimoji="0" lang="ru-RU" altLang="ru-RU" sz="2600" b="0" i="0" u="none" strike="noStrike" cap="none" normalizeH="0" baseline="0" dirty="0">
                <a:ln>
                  <a:noFill/>
                </a:ln>
                <a:solidFill>
                  <a:schemeClr val="tx1"/>
                </a:solidFill>
                <a:effectLst/>
                <a:latin typeface="+mj-lt"/>
                <a:ea typeface="Times New Roman" panose="02020603050405020304" pitchFamily="18" charset="0"/>
              </a:rPr>
              <a:t>аличие единственного в Нижегородском Заволжье фрагмента луговой степи. </a:t>
            </a:r>
          </a:p>
          <a:p>
            <a:r>
              <a:rPr kumimoji="0" lang="ru-RU" altLang="ru-RU" sz="2600" b="0" i="0" u="none" strike="noStrike" cap="none" normalizeH="0" baseline="0" dirty="0">
                <a:ln>
                  <a:noFill/>
                </a:ln>
                <a:solidFill>
                  <a:schemeClr val="tx1"/>
                </a:solidFill>
                <a:effectLst/>
                <a:latin typeface="+mj-lt"/>
                <a:ea typeface="Times New Roman" panose="02020603050405020304" pitchFamily="18" charset="0"/>
              </a:rPr>
              <a:t>Степные сообщества с господством ковыля перистого (Красная книга РФ) </a:t>
            </a:r>
          </a:p>
          <a:p>
            <a:r>
              <a:rPr kumimoji="0" lang="ru-RU" altLang="ru-RU" sz="2600" b="0" i="0" u="none" strike="noStrike" cap="none" normalizeH="0" baseline="0" dirty="0">
                <a:ln>
                  <a:noFill/>
                </a:ln>
                <a:solidFill>
                  <a:schemeClr val="tx1"/>
                </a:solidFill>
                <a:effectLst/>
                <a:latin typeface="+mj-lt"/>
                <a:ea typeface="Times New Roman" panose="02020603050405020304" pitchFamily="18" charset="0"/>
              </a:rPr>
              <a:t>занимают более 10 га на возвышенном участке поймы к юго-востоку от с. Луговой Борок.</a:t>
            </a:r>
            <a:endParaRPr kumimoji="0" lang="ru-RU" altLang="ru-RU" sz="2600" b="0" i="0" u="none" strike="noStrike" cap="none" normalizeH="0" baseline="0" dirty="0">
              <a:ln>
                <a:noFill/>
              </a:ln>
              <a:solidFill>
                <a:schemeClr val="tx1"/>
              </a:solidFill>
              <a:effectLst/>
              <a:latin typeface="+mj-lt"/>
            </a:endParaRPr>
          </a:p>
          <a:p>
            <a:pPr marL="285750" indent="-285750">
              <a:buFont typeface="Arial" panose="020B0604020202020204" pitchFamily="34" charset="0"/>
              <a:buChar char="•"/>
            </a:pPr>
            <a:endParaRPr lang="ru-RU" sz="1800" dirty="0">
              <a:effectLst/>
              <a:latin typeface="+mj-lt"/>
              <a:ea typeface="Times New Roman" panose="02020603050405020304" pitchFamily="18" charset="0"/>
            </a:endParaRPr>
          </a:p>
          <a:p>
            <a:endParaRPr lang="ru-RU" dirty="0"/>
          </a:p>
        </p:txBody>
      </p:sp>
      <p:pic>
        <p:nvPicPr>
          <p:cNvPr id="6" name="Рисунок 5">
            <a:extLst>
              <a:ext uri="{FF2B5EF4-FFF2-40B4-BE49-F238E27FC236}">
                <a16:creationId xmlns:a16="http://schemas.microsoft.com/office/drawing/2014/main" xmlns="" id="{411FAD7F-C063-E85B-9FF6-DA29983E8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29000"/>
            <a:ext cx="12192000" cy="3429000"/>
          </a:xfrm>
          <a:prstGeom prst="rect">
            <a:avLst/>
          </a:prstGeom>
        </p:spPr>
      </p:pic>
    </p:spTree>
    <p:extLst>
      <p:ext uri="{BB962C8B-B14F-4D97-AF65-F5344CB8AC3E}">
        <p14:creationId xmlns:p14="http://schemas.microsoft.com/office/powerpoint/2010/main" xmlns="" val="304874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8DE9917-BBAA-82E6-DE92-739BE4596385}"/>
              </a:ext>
            </a:extLst>
          </p:cNvPr>
          <p:cNvSpPr txBox="1"/>
          <p:nvPr/>
        </p:nvSpPr>
        <p:spPr>
          <a:xfrm>
            <a:off x="233737" y="391897"/>
            <a:ext cx="11478802" cy="6894195"/>
          </a:xfrm>
          <a:prstGeom prst="rect">
            <a:avLst/>
          </a:prstGeom>
          <a:noFill/>
        </p:spPr>
        <p:txBody>
          <a:bodyPr wrap="square">
            <a:spAutoFit/>
          </a:bodyPr>
          <a:lstStyle/>
          <a:p>
            <a:pPr indent="457200">
              <a:spcAft>
                <a:spcPts val="0"/>
              </a:spcAft>
            </a:pPr>
            <a:r>
              <a:rPr lang="ru-RU" sz="2600" dirty="0">
                <a:effectLst/>
                <a:latin typeface="+mj-lt"/>
                <a:ea typeface="Times New Roman" panose="02020603050405020304" pitchFamily="18" charset="0"/>
              </a:rPr>
              <a:t>Особый интерес представляют высокие </a:t>
            </a:r>
            <a:r>
              <a:rPr lang="ru-RU" sz="2600" b="1" dirty="0">
                <a:effectLst/>
                <a:latin typeface="+mj-lt"/>
                <a:ea typeface="Times New Roman" panose="02020603050405020304" pitchFamily="18" charset="0"/>
              </a:rPr>
              <a:t>песчаные дюны</a:t>
            </a:r>
            <a:r>
              <a:rPr lang="ru-RU" sz="2600" dirty="0">
                <a:effectLst/>
                <a:latin typeface="+mj-lt"/>
                <a:ea typeface="Times New Roman" panose="02020603050405020304" pitchFamily="18" charset="0"/>
              </a:rPr>
              <a:t> возле с. Луговой Борок, где растут крупные древовидные можжевельники и представлено большое число видов растений, характерных для </a:t>
            </a:r>
            <a:r>
              <a:rPr lang="ru-RU" sz="2600" dirty="0" err="1">
                <a:effectLst/>
                <a:latin typeface="+mj-lt"/>
                <a:ea typeface="Times New Roman" panose="02020603050405020304" pitchFamily="18" charset="0"/>
              </a:rPr>
              <a:t>остепненных</a:t>
            </a:r>
            <a:r>
              <a:rPr lang="ru-RU" sz="2600" dirty="0">
                <a:effectLst/>
                <a:latin typeface="+mj-lt"/>
                <a:ea typeface="Times New Roman" panose="02020603050405020304" pitchFamily="18" charset="0"/>
              </a:rPr>
              <a:t> боров (василек сумский, </a:t>
            </a:r>
            <a:r>
              <a:rPr lang="ru-RU" sz="2600" dirty="0" err="1">
                <a:effectLst/>
                <a:latin typeface="+mj-lt"/>
                <a:ea typeface="Times New Roman" panose="02020603050405020304" pitchFamily="18" charset="0"/>
              </a:rPr>
              <a:t>наголоватка</a:t>
            </a:r>
            <a:r>
              <a:rPr lang="ru-RU" sz="2600" dirty="0">
                <a:effectLst/>
                <a:latin typeface="+mj-lt"/>
                <a:ea typeface="Times New Roman" panose="02020603050405020304" pitchFamily="18" charset="0"/>
              </a:rPr>
              <a:t> васильковая, </a:t>
            </a:r>
            <a:r>
              <a:rPr lang="ru-RU" sz="2600" dirty="0" err="1">
                <a:effectLst/>
                <a:latin typeface="+mj-lt"/>
                <a:ea typeface="Times New Roman" panose="02020603050405020304" pitchFamily="18" charset="0"/>
              </a:rPr>
              <a:t>качим</a:t>
            </a:r>
            <a:r>
              <a:rPr lang="ru-RU" sz="2600" dirty="0">
                <a:effectLst/>
                <a:latin typeface="+mj-lt"/>
                <a:ea typeface="Times New Roman" panose="02020603050405020304" pitchFamily="18" charset="0"/>
              </a:rPr>
              <a:t> метельчатый, гвоздики песчаная и </a:t>
            </a:r>
            <a:r>
              <a:rPr lang="ru-RU" sz="2600" dirty="0" err="1">
                <a:effectLst/>
                <a:latin typeface="+mj-lt"/>
                <a:ea typeface="Times New Roman" panose="02020603050405020304" pitchFamily="18" charset="0"/>
              </a:rPr>
              <a:t>Борбаша</a:t>
            </a:r>
            <a:r>
              <a:rPr lang="ru-RU" sz="2600" dirty="0">
                <a:effectLst/>
                <a:latin typeface="+mj-lt"/>
                <a:ea typeface="Times New Roman" panose="02020603050405020304" pitchFamily="18" charset="0"/>
              </a:rPr>
              <a:t>, астрагал песчаный, </a:t>
            </a:r>
            <a:r>
              <a:rPr lang="ru-RU" sz="2600" dirty="0" err="1">
                <a:effectLst/>
                <a:latin typeface="+mj-lt"/>
                <a:ea typeface="Times New Roman" panose="02020603050405020304" pitchFamily="18" charset="0"/>
              </a:rPr>
              <a:t>ластовень</a:t>
            </a:r>
            <a:r>
              <a:rPr lang="ru-RU" sz="2600" dirty="0">
                <a:effectLst/>
                <a:latin typeface="+mj-lt"/>
                <a:ea typeface="Times New Roman" panose="02020603050405020304" pitchFamily="18" charset="0"/>
              </a:rPr>
              <a:t> ласточкин и др.).</a:t>
            </a:r>
          </a:p>
          <a:p>
            <a:pPr indent="457200">
              <a:spcAft>
                <a:spcPts val="0"/>
              </a:spcAft>
            </a:pPr>
            <a:r>
              <a:rPr lang="ru-RU" sz="2600" dirty="0">
                <a:effectLst/>
                <a:latin typeface="+mj-lt"/>
                <a:ea typeface="Times New Roman" panose="02020603050405020304" pitchFamily="18" charset="0"/>
              </a:rPr>
              <a:t>На Поволжском участке проектируемого национального парка встречаются </a:t>
            </a:r>
            <a:r>
              <a:rPr lang="ru-RU" sz="2600" b="1" dirty="0">
                <a:effectLst/>
                <a:latin typeface="+mj-lt"/>
                <a:ea typeface="Times New Roman" panose="02020603050405020304" pitchFamily="18" charset="0"/>
              </a:rPr>
              <a:t>33 вида живых организмов, занесенные в Красную книгу Нижегородской области</a:t>
            </a:r>
            <a:r>
              <a:rPr lang="ru-RU" sz="2600" dirty="0">
                <a:effectLst/>
                <a:latin typeface="+mj-lt"/>
                <a:ea typeface="Times New Roman" panose="02020603050405020304" pitchFamily="18" charset="0"/>
              </a:rPr>
              <a:t>, в том числе 12 видов птиц, 14 – насекомых и 7 – высших растений.</a:t>
            </a:r>
          </a:p>
          <a:p>
            <a:pPr indent="457200">
              <a:spcAft>
                <a:spcPts val="0"/>
              </a:spcAft>
            </a:pPr>
            <a:r>
              <a:rPr lang="ru-RU" sz="2600" b="1" dirty="0">
                <a:effectLst/>
                <a:latin typeface="+mj-lt"/>
                <a:ea typeface="Times New Roman" panose="02020603050405020304" pitchFamily="18" charset="0"/>
              </a:rPr>
              <a:t>Среди редких видов – 8 занесенных в Красную книгу России</a:t>
            </a:r>
            <a:r>
              <a:rPr lang="ru-RU" sz="2600" dirty="0">
                <a:effectLst/>
                <a:latin typeface="+mj-lt"/>
                <a:ea typeface="Times New Roman" panose="02020603050405020304" pitchFamily="18" charset="0"/>
              </a:rPr>
              <a:t>: змееяд, подорлик большой, орлан-белохвост, кулик-сорока, крачка малая, </a:t>
            </a:r>
            <a:r>
              <a:rPr lang="ru-RU" sz="2600" dirty="0" err="1">
                <a:effectLst/>
                <a:latin typeface="+mj-lt"/>
                <a:ea typeface="Times New Roman" panose="02020603050405020304" pitchFamily="18" charset="0"/>
              </a:rPr>
              <a:t>восковик</a:t>
            </a:r>
            <a:r>
              <a:rPr lang="ru-RU" sz="2600" dirty="0">
                <a:effectLst/>
                <a:latin typeface="+mj-lt"/>
                <a:ea typeface="Times New Roman" panose="02020603050405020304" pitchFamily="18" charset="0"/>
              </a:rPr>
              <a:t>-отшельник, навозник весенний, аполлон, ковыль перистый. </a:t>
            </a:r>
          </a:p>
          <a:p>
            <a:pPr indent="457200">
              <a:spcAft>
                <a:spcPts val="0"/>
              </a:spcAft>
            </a:pPr>
            <a:r>
              <a:rPr lang="ru-RU" sz="2600" dirty="0">
                <a:effectLst/>
                <a:latin typeface="+mj-lt"/>
                <a:ea typeface="Times New Roman" panose="02020603050405020304" pitchFamily="18" charset="0"/>
              </a:rPr>
              <a:t>Для двух редких видов насекомых (навозника весеннего и </a:t>
            </a:r>
            <a:r>
              <a:rPr lang="ru-RU" sz="2600" dirty="0" err="1">
                <a:effectLst/>
                <a:latin typeface="+mj-lt"/>
                <a:ea typeface="Times New Roman" panose="02020603050405020304" pitchFamily="18" charset="0"/>
              </a:rPr>
              <a:t>энеиды</a:t>
            </a:r>
            <a:r>
              <a:rPr lang="ru-RU" sz="2600" dirty="0">
                <a:effectLst/>
                <a:latin typeface="+mj-lt"/>
                <a:ea typeface="Times New Roman" panose="02020603050405020304" pitchFamily="18" charset="0"/>
              </a:rPr>
              <a:t> степной) окрестности с. Луговой Борок – единственное местообитание в Нижегородской области, отмеченное в последние десятилетия. Еще для двух видов (муравья пятнистого и голубянки Орион) Поволжский участок – одно из двух современных мест обитания в регионе. </a:t>
            </a:r>
          </a:p>
          <a:p>
            <a:pPr indent="457200">
              <a:spcAft>
                <a:spcPts val="0"/>
              </a:spcAft>
            </a:pPr>
            <a:endParaRPr lang="ru-RU" sz="2600" dirty="0">
              <a:effectLst/>
              <a:latin typeface="+mj-lt"/>
              <a:ea typeface="Times New Roman" panose="02020603050405020304" pitchFamily="18" charset="0"/>
            </a:endParaRPr>
          </a:p>
        </p:txBody>
      </p:sp>
    </p:spTree>
    <p:extLst>
      <p:ext uri="{BB962C8B-B14F-4D97-AF65-F5344CB8AC3E}">
        <p14:creationId xmlns:p14="http://schemas.microsoft.com/office/powerpoint/2010/main" xmlns="" val="141973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9C7E9CC9-1168-2217-E9EE-97FA2BE662B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1794E4D7-9535-2614-04F7-9F342D4BD442}"/>
              </a:ext>
            </a:extLst>
          </p:cNvPr>
          <p:cNvSpPr txBox="1"/>
          <p:nvPr/>
        </p:nvSpPr>
        <p:spPr>
          <a:xfrm>
            <a:off x="9317495" y="5301465"/>
            <a:ext cx="2874505" cy="1292662"/>
          </a:xfrm>
          <a:prstGeom prst="rect">
            <a:avLst/>
          </a:prstGeom>
          <a:noFill/>
        </p:spPr>
        <p:txBody>
          <a:bodyPr wrap="none" rtlCol="0">
            <a:spAutoFit/>
          </a:bodyPr>
          <a:lstStyle/>
          <a:p>
            <a:r>
              <a:rPr lang="ru-RU" sz="2600" dirty="0">
                <a:latin typeface="+mj-lt"/>
              </a:rPr>
              <a:t>Древовидные </a:t>
            </a:r>
          </a:p>
          <a:p>
            <a:r>
              <a:rPr lang="ru-RU" sz="2600" dirty="0">
                <a:latin typeface="+mj-lt"/>
              </a:rPr>
              <a:t>можжевельники</a:t>
            </a:r>
          </a:p>
          <a:p>
            <a:r>
              <a:rPr lang="ru-RU" sz="2600" dirty="0">
                <a:latin typeface="+mj-lt"/>
              </a:rPr>
              <a:t>на песчаных дюнах</a:t>
            </a:r>
          </a:p>
        </p:txBody>
      </p:sp>
    </p:spTree>
    <p:extLst>
      <p:ext uri="{BB962C8B-B14F-4D97-AF65-F5344CB8AC3E}">
        <p14:creationId xmlns:p14="http://schemas.microsoft.com/office/powerpoint/2010/main" xmlns="" val="3331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528" y="116632"/>
            <a:ext cx="8640960" cy="720080"/>
          </a:xfrm>
        </p:spPr>
        <p:txBody>
          <a:bodyPr>
            <a:normAutofit/>
          </a:bodyPr>
          <a:lstStyle/>
          <a:p>
            <a:r>
              <a:rPr lang="ru-RU" sz="3200" b="1" dirty="0"/>
              <a:t>1. Правовые основания</a:t>
            </a:r>
          </a:p>
        </p:txBody>
      </p:sp>
      <p:sp>
        <p:nvSpPr>
          <p:cNvPr id="3" name="Объект 2"/>
          <p:cNvSpPr>
            <a:spLocks noGrp="1"/>
          </p:cNvSpPr>
          <p:nvPr>
            <p:ph idx="1"/>
          </p:nvPr>
        </p:nvSpPr>
        <p:spPr>
          <a:xfrm>
            <a:off x="1559496" y="1124744"/>
            <a:ext cx="9001000" cy="5472608"/>
          </a:xfrm>
        </p:spPr>
        <p:txBody>
          <a:bodyPr>
            <a:normAutofit fontScale="92500"/>
          </a:bodyPr>
          <a:lstStyle/>
          <a:p>
            <a:pPr algn="just"/>
            <a:r>
              <a:rPr lang="ru-RU" b="1" spc="40" dirty="0">
                <a:solidFill>
                  <a:srgbClr val="000000"/>
                </a:solidFill>
                <a:latin typeface="Calibri Light" panose="020F0302020204030204" pitchFamily="34" charset="0"/>
                <a:ea typeface="Calibri"/>
                <a:cs typeface="Calibri Light" panose="020F0302020204030204" pitchFamily="34" charset="0"/>
              </a:rPr>
              <a:t>Национальный парк «Нижегородское Заволжье»</a:t>
            </a:r>
            <a:r>
              <a:rPr lang="ru-RU" spc="40" dirty="0">
                <a:solidFill>
                  <a:srgbClr val="000000"/>
                </a:solidFill>
                <a:latin typeface="Calibri Light" panose="020F0302020204030204" pitchFamily="34" charset="0"/>
                <a:ea typeface="Calibri"/>
                <a:cs typeface="Calibri Light" panose="020F0302020204030204" pitchFamily="34" charset="0"/>
              </a:rPr>
              <a:t> </a:t>
            </a:r>
            <a:r>
              <a:rPr lang="ru-RU" b="1" spc="40" dirty="0">
                <a:latin typeface="Calibri Light" panose="020F0302020204030204" pitchFamily="34" charset="0"/>
                <a:ea typeface="Calibri"/>
                <a:cs typeface="Calibri Light" panose="020F0302020204030204" pitchFamily="34" charset="0"/>
              </a:rPr>
              <a:t>планируется создать в Нижегородской области в 2022 г. </a:t>
            </a:r>
            <a:r>
              <a:rPr lang="ru-RU" spc="40" dirty="0">
                <a:latin typeface="Calibri Light" panose="020F0302020204030204" pitchFamily="34" charset="0"/>
                <a:ea typeface="Calibri"/>
                <a:cs typeface="Calibri Light" panose="020F0302020204030204" pitchFamily="34" charset="0"/>
              </a:rPr>
              <a:t>в </a:t>
            </a:r>
            <a:r>
              <a:rPr lang="ru-RU" dirty="0">
                <a:effectLst/>
                <a:latin typeface="Calibri Light" panose="020F0302020204030204" pitchFamily="34" charset="0"/>
                <a:ea typeface="Times New Roman"/>
                <a:cs typeface="Calibri Light" panose="020F0302020204030204" pitchFamily="34" charset="0"/>
              </a:rPr>
              <a:t>рамках федерального проекта «Сохранение биологического разнообразия и развитие экологического туризма» </a:t>
            </a:r>
            <a:r>
              <a:rPr lang="ru-RU" b="1" dirty="0">
                <a:effectLst/>
                <a:latin typeface="Calibri Light" panose="020F0302020204030204" pitchFamily="34" charset="0"/>
                <a:ea typeface="Times New Roman"/>
                <a:cs typeface="Calibri Light" panose="020F0302020204030204" pitchFamily="34" charset="0"/>
              </a:rPr>
              <a:t>национального проекта «Экология»</a:t>
            </a:r>
            <a:r>
              <a:rPr lang="ru-RU" dirty="0">
                <a:effectLst/>
                <a:latin typeface="Calibri Light" panose="020F0302020204030204" pitchFamily="34" charset="0"/>
                <a:ea typeface="Times New Roman"/>
                <a:cs typeface="Calibri Light" panose="020F0302020204030204" pitchFamily="34" charset="0"/>
              </a:rPr>
              <a:t>, паспорт которого утвержден протоколом заседания проектного комитета по национальному проекту «Экология» от 25 апреля 2019 г. № 2 (п. 4 раздела 1) в подсистеме управления национальными проектами ГИИС «Электронный бюджет», во исполнение </a:t>
            </a:r>
            <a:r>
              <a:rPr lang="ru-RU" b="1" dirty="0">
                <a:effectLst/>
                <a:latin typeface="Calibri Light" panose="020F0302020204030204" pitchFamily="34" charset="0"/>
                <a:ea typeface="Times New Roman"/>
                <a:cs typeface="Calibri Light" panose="020F0302020204030204" pitchFamily="34" charset="0"/>
              </a:rPr>
              <a:t>Указа Президента Российской Федерации от 7 мая 2018 г.  № 204 «О национальных целях и стратегических задачах развития Российской Федерации на период до 2024 года»</a:t>
            </a:r>
            <a:r>
              <a:rPr lang="ru-RU" dirty="0">
                <a:effectLst/>
                <a:latin typeface="Calibri Light" panose="020F0302020204030204" pitchFamily="34" charset="0"/>
                <a:ea typeface="Times New Roman"/>
                <a:cs typeface="Calibri Light" panose="020F0302020204030204" pitchFamily="34" charset="0"/>
              </a:rPr>
              <a:t> (в редакции указов Президента Российской Федерации от 19.07.2018 № 444, от 21.07.2020 № 474)</a:t>
            </a:r>
            <a:endParaRPr lang="ru-R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221105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DBB57C-364A-0D0F-84F5-39421193CF35}"/>
              </a:ext>
            </a:extLst>
          </p:cNvPr>
          <p:cNvSpPr>
            <a:spLocks noGrp="1"/>
          </p:cNvSpPr>
          <p:nvPr>
            <p:ph type="title"/>
          </p:nvPr>
        </p:nvSpPr>
        <p:spPr>
          <a:xfrm>
            <a:off x="838200" y="365125"/>
            <a:ext cx="10515600" cy="890097"/>
          </a:xfrm>
        </p:spPr>
        <p:txBody>
          <a:bodyPr>
            <a:normAutofit/>
          </a:bodyPr>
          <a:lstStyle/>
          <a:p>
            <a:r>
              <a:rPr lang="ru-RU" sz="3600" dirty="0"/>
              <a:t>Рекреационный потенциал Поволжского участка:</a:t>
            </a:r>
          </a:p>
        </p:txBody>
      </p:sp>
      <p:sp>
        <p:nvSpPr>
          <p:cNvPr id="4" name="TextBox 3">
            <a:extLst>
              <a:ext uri="{FF2B5EF4-FFF2-40B4-BE49-F238E27FC236}">
                <a16:creationId xmlns:a16="http://schemas.microsoft.com/office/drawing/2014/main" xmlns="" id="{59BD451B-9D59-2B2A-F6BF-F4280917D436}"/>
              </a:ext>
            </a:extLst>
          </p:cNvPr>
          <p:cNvSpPr txBox="1"/>
          <p:nvPr/>
        </p:nvSpPr>
        <p:spPr>
          <a:xfrm>
            <a:off x="568036" y="1529542"/>
            <a:ext cx="11055927" cy="4893647"/>
          </a:xfrm>
          <a:prstGeom prst="rect">
            <a:avLst/>
          </a:prstGeom>
          <a:noFill/>
        </p:spPr>
        <p:txBody>
          <a:bodyPr wrap="square">
            <a:spAutoFit/>
          </a:bodyPr>
          <a:lstStyle/>
          <a:p>
            <a:r>
              <a:rPr lang="ru-RU" sz="2600" dirty="0">
                <a:effectLst/>
                <a:latin typeface="+mj-lt"/>
                <a:ea typeface="Times New Roman" panose="02020603050405020304" pitchFamily="18" charset="0"/>
              </a:rPr>
              <a:t>Сосновые боры надпойменной террасы имеют высокую рекреационную привлекательность. Возможность увидеть редкие и уникальные элементы ландшафта (участок ковыльной степи, высокие песчаные дюны, урочище древовидного можжевельника) будет способствовать развитию экологического </a:t>
            </a:r>
            <a:r>
              <a:rPr lang="ru-RU" sz="2600" dirty="0" smtClean="0">
                <a:effectLst/>
                <a:latin typeface="+mj-lt"/>
                <a:ea typeface="Times New Roman" panose="02020603050405020304" pitchFamily="18" charset="0"/>
              </a:rPr>
              <a:t>туризма – формы отдыха, которая не нарушает природные экосистемы. </a:t>
            </a:r>
          </a:p>
          <a:p>
            <a:endParaRPr lang="ru-RU" sz="2600" dirty="0">
              <a:effectLst/>
              <a:latin typeface="+mj-lt"/>
              <a:ea typeface="Times New Roman" panose="02020603050405020304" pitchFamily="18" charset="0"/>
            </a:endParaRPr>
          </a:p>
          <a:p>
            <a:r>
              <a:rPr lang="ru-RU" sz="2600" dirty="0">
                <a:effectLst/>
                <a:latin typeface="+mj-lt"/>
                <a:ea typeface="Times New Roman" panose="02020603050405020304" pitchFamily="18" charset="0"/>
              </a:rPr>
              <a:t>Наличие волжского берега позволит национальному парку оборудовать места для купания и любительского лова рыбы, а также установить пристань и организовывать водные </a:t>
            </a:r>
            <a:r>
              <a:rPr lang="ru-RU" sz="2600" dirty="0" smtClean="0">
                <a:effectLst/>
                <a:latin typeface="+mj-lt"/>
                <a:ea typeface="Times New Roman" panose="02020603050405020304" pitchFamily="18" charset="0"/>
              </a:rPr>
              <a:t>экскурсии, одновременно обеспечивая их безопасность для окружающей природы и осуществляя мероприятия по сохранению естественного биологического разнообразия.</a:t>
            </a:r>
            <a:endParaRPr lang="ru-RU" sz="2600" dirty="0">
              <a:latin typeface="+mj-lt"/>
            </a:endParaRPr>
          </a:p>
        </p:txBody>
      </p:sp>
    </p:spTree>
    <p:extLst>
      <p:ext uri="{BB962C8B-B14F-4D97-AF65-F5344CB8AC3E}">
        <p14:creationId xmlns:p14="http://schemas.microsoft.com/office/powerpoint/2010/main" xmlns="" val="414349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258" y="806335"/>
            <a:ext cx="10515600" cy="5120640"/>
          </a:xfrm>
        </p:spPr>
        <p:txBody>
          <a:bodyPr>
            <a:normAutofit/>
          </a:bodyPr>
          <a:lstStyle/>
          <a:p>
            <a:pPr algn="ctr"/>
            <a:r>
              <a:rPr lang="ru-RU" dirty="0" smtClean="0"/>
              <a:t>Предлагаем поддержать создание национального парка для сохранения лучших мест Нижегородской области!</a:t>
            </a:r>
            <a:br>
              <a:rPr lang="ru-RU" dirty="0" smtClean="0"/>
            </a:br>
            <a:r>
              <a:rPr lang="ru-RU" dirty="0" smtClean="0"/>
              <a:t/>
            </a:r>
            <a:br>
              <a:rPr lang="ru-RU" dirty="0" smtClean="0"/>
            </a:br>
            <a:r>
              <a:rPr lang="ru-RU" dirty="0"/>
              <a:t/>
            </a:r>
            <a:br>
              <a:rPr lang="ru-RU" dirty="0"/>
            </a:br>
            <a:r>
              <a:rPr lang="ru-RU" dirty="0" smtClean="0"/>
              <a:t>Спасибо за внимание! </a:t>
            </a:r>
            <a:r>
              <a:rPr lang="ru-RU" sz="2800" dirty="0" smtClean="0"/>
              <a:t/>
            </a:r>
            <a:br>
              <a:rPr lang="ru-RU" sz="2800" dirty="0" smtClean="0"/>
            </a:br>
            <a:r>
              <a:rPr lang="ru-RU" sz="2800" dirty="0" smtClean="0"/>
              <a:t>ООО «</a:t>
            </a:r>
            <a:r>
              <a:rPr lang="ru-RU" sz="2800" dirty="0" err="1" smtClean="0"/>
              <a:t>Экоцентр</a:t>
            </a:r>
            <a:r>
              <a:rPr lang="ru-RU" sz="2800" dirty="0" smtClean="0"/>
              <a:t> Дронт»</a:t>
            </a:r>
            <a:br>
              <a:rPr lang="ru-RU" sz="2800" dirty="0" smtClean="0"/>
            </a:br>
            <a:r>
              <a:rPr lang="ru-RU" sz="2800" dirty="0" smtClean="0"/>
              <a:t>ФГБУ «ВНИИ Экология» Минприроды России</a:t>
            </a:r>
            <a:r>
              <a:rPr lang="ru-RU" dirty="0"/>
              <a:t/>
            </a:r>
            <a:br>
              <a:rPr lang="ru-RU" dirty="0"/>
            </a:br>
            <a:endParaRPr lang="ru-RU" dirty="0"/>
          </a:p>
        </p:txBody>
      </p:sp>
    </p:spTree>
    <p:extLst>
      <p:ext uri="{BB962C8B-B14F-4D97-AF65-F5344CB8AC3E}">
        <p14:creationId xmlns:p14="http://schemas.microsoft.com/office/powerpoint/2010/main" xmlns="" val="27494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116632"/>
            <a:ext cx="8712968" cy="720080"/>
          </a:xfrm>
        </p:spPr>
        <p:txBody>
          <a:bodyPr>
            <a:normAutofit/>
          </a:bodyPr>
          <a:lstStyle/>
          <a:p>
            <a:r>
              <a:rPr lang="ru-RU" sz="3200" b="1" dirty="0"/>
              <a:t>2. Правовые основания</a:t>
            </a:r>
          </a:p>
        </p:txBody>
      </p:sp>
      <p:sp>
        <p:nvSpPr>
          <p:cNvPr id="3" name="Объект 2"/>
          <p:cNvSpPr>
            <a:spLocks noGrp="1"/>
          </p:cNvSpPr>
          <p:nvPr>
            <p:ph idx="1"/>
          </p:nvPr>
        </p:nvSpPr>
        <p:spPr>
          <a:xfrm>
            <a:off x="1072342" y="908720"/>
            <a:ext cx="9595658" cy="5616624"/>
          </a:xfrm>
        </p:spPr>
        <p:txBody>
          <a:bodyPr>
            <a:normAutofit fontScale="77500" lnSpcReduction="20000"/>
          </a:bodyPr>
          <a:lstStyle/>
          <a:p>
            <a:pPr algn="just"/>
            <a:r>
              <a:rPr lang="ru-RU" sz="3400" dirty="0">
                <a:latin typeface="+mj-lt"/>
              </a:rPr>
              <a:t>Национальный парк включен в национальный проект «Экология» по ходатайству органов исполнительной власти Нижегородской области (</a:t>
            </a:r>
            <a:r>
              <a:rPr lang="ru-RU" sz="3400" b="1" dirty="0">
                <a:latin typeface="+mj-lt"/>
              </a:rPr>
              <a:t>письма в Минприроды России от 28.03.2017 №001-10683/13-12-1 и от 10.09.2018 №319-08-9044</a:t>
            </a:r>
            <a:r>
              <a:rPr lang="ru-RU" sz="3400" dirty="0">
                <a:latin typeface="+mj-lt"/>
              </a:rPr>
              <a:t>). </a:t>
            </a:r>
          </a:p>
          <a:p>
            <a:pPr algn="just"/>
            <a:r>
              <a:rPr lang="ru-RU" sz="3400" dirty="0">
                <a:latin typeface="+mj-lt"/>
              </a:rPr>
              <a:t>Научно-методическое сопровождение создания особо охраняемой природной территории (ООПТ) федерального значения – национального парка «Нижегородское Заволжье» в Нижегородской области согласно Государственному заданию осуществляет ФГБУ «ВНИИ Экология» Минприроды России. </a:t>
            </a:r>
            <a:r>
              <a:rPr lang="ru-RU" sz="3400" b="1" dirty="0">
                <a:latin typeface="+mj-lt"/>
              </a:rPr>
              <a:t>Распоряжением Правительства Нижегородской области от 18.12.2019 № 1349-р создана Межведомственная рабочая группа</a:t>
            </a:r>
            <a:r>
              <a:rPr lang="ru-RU" sz="3400" dirty="0">
                <a:latin typeface="+mj-lt"/>
              </a:rPr>
              <a:t> по созданию национального парка под председательством заместителя Губернатора Нижегородской области, в составе которой выделена подгруппа с участием представителей ФГБУ «ВНИИ Экология». </a:t>
            </a:r>
            <a:endParaRPr lang="ru-RU" sz="3400" dirty="0" smtClean="0">
              <a:latin typeface="+mj-lt"/>
            </a:endParaRPr>
          </a:p>
          <a:p>
            <a:pPr algn="just"/>
            <a:r>
              <a:rPr lang="ru-RU" sz="3400" dirty="0" smtClean="0">
                <a:latin typeface="+mj-lt"/>
              </a:rPr>
              <a:t>В соответствии с Государственным контрактом с ФГБУ «ВНИИ Экология», разработку материалов и документов, необходимых для создания национального парка, осуществляет ООО «</a:t>
            </a:r>
            <a:r>
              <a:rPr lang="ru-RU" sz="3400" dirty="0" err="1" smtClean="0">
                <a:latin typeface="+mj-lt"/>
              </a:rPr>
              <a:t>Экоцентр</a:t>
            </a:r>
            <a:r>
              <a:rPr lang="ru-RU" sz="3400" dirty="0" smtClean="0">
                <a:latin typeface="+mj-lt"/>
              </a:rPr>
              <a:t> Дронт»</a:t>
            </a:r>
            <a:endParaRPr lang="ru-RU" sz="3400" dirty="0">
              <a:latin typeface="+mj-lt"/>
            </a:endParaRPr>
          </a:p>
          <a:p>
            <a:endParaRPr lang="ru-RU" dirty="0"/>
          </a:p>
        </p:txBody>
      </p:sp>
    </p:spTree>
    <p:extLst>
      <p:ext uri="{BB962C8B-B14F-4D97-AF65-F5344CB8AC3E}">
        <p14:creationId xmlns:p14="http://schemas.microsoft.com/office/powerpoint/2010/main" xmlns="" val="361918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E5CE82-6E62-0DD4-3F01-CD1F1EDBF46F}"/>
              </a:ext>
            </a:extLst>
          </p:cNvPr>
          <p:cNvSpPr>
            <a:spLocks noGrp="1"/>
          </p:cNvSpPr>
          <p:nvPr>
            <p:ph type="title"/>
          </p:nvPr>
        </p:nvSpPr>
        <p:spPr/>
        <p:txBody>
          <a:bodyPr>
            <a:noAutofit/>
          </a:bodyPr>
          <a:lstStyle/>
          <a:p>
            <a:r>
              <a:rPr lang="ru-RU" sz="3200" dirty="0"/>
              <a:t>В Нижегородской области успешно работает государственный заповедник «Керженский» и </a:t>
            </a:r>
            <a:br>
              <a:rPr lang="ru-RU" sz="3200" dirty="0"/>
            </a:br>
            <a:r>
              <a:rPr lang="ru-RU" sz="3200" dirty="0"/>
              <a:t>до сих пор не создано ни одного национального парка</a:t>
            </a:r>
          </a:p>
        </p:txBody>
      </p:sp>
      <p:sp>
        <p:nvSpPr>
          <p:cNvPr id="3" name="Объект 2">
            <a:extLst>
              <a:ext uri="{FF2B5EF4-FFF2-40B4-BE49-F238E27FC236}">
                <a16:creationId xmlns:a16="http://schemas.microsoft.com/office/drawing/2014/main" xmlns="" id="{CC3E11D5-1B54-9026-309F-B582DF8B0D9C}"/>
              </a:ext>
            </a:extLst>
          </p:cNvPr>
          <p:cNvSpPr>
            <a:spLocks noGrp="1"/>
          </p:cNvSpPr>
          <p:nvPr>
            <p:ph idx="1"/>
          </p:nvPr>
        </p:nvSpPr>
        <p:spPr>
          <a:xfrm>
            <a:off x="742507" y="2028197"/>
            <a:ext cx="10515600" cy="4351338"/>
          </a:xfrm>
        </p:spPr>
        <p:txBody>
          <a:bodyPr/>
          <a:lstStyle/>
          <a:p>
            <a:pPr marL="0" indent="0">
              <a:lnSpc>
                <a:spcPct val="115000"/>
              </a:lnSpc>
              <a:spcBef>
                <a:spcPts val="600"/>
              </a:spcBef>
              <a:spcAft>
                <a:spcPts val="600"/>
              </a:spcAft>
              <a:buNone/>
            </a:pPr>
            <a:r>
              <a:rPr lang="ru-RU" sz="2600" dirty="0">
                <a:solidFill>
                  <a:srgbClr val="222222"/>
                </a:solidFill>
                <a:effectLst/>
                <a:latin typeface="+mj-lt"/>
                <a:ea typeface="Times New Roman" panose="02020603050405020304" pitchFamily="18" charset="0"/>
                <a:cs typeface="Times New Roman" panose="02020603050405020304" pitchFamily="18" charset="0"/>
              </a:rPr>
              <a:t>Заповедники и национальные парки могут иметь только федеральный уровень управления. </a:t>
            </a:r>
            <a:endParaRPr lang="ru-RU" sz="2600" dirty="0">
              <a:effectLst/>
              <a:latin typeface="+mj-lt"/>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ru-RU" sz="2600" dirty="0">
                <a:solidFill>
                  <a:srgbClr val="222222"/>
                </a:solidFill>
                <a:effectLst/>
                <a:latin typeface="+mj-lt"/>
                <a:ea typeface="Times New Roman" panose="02020603050405020304" pitchFamily="18" charset="0"/>
                <a:cs typeface="Times New Roman" panose="02020603050405020304" pitchFamily="18" charset="0"/>
              </a:rPr>
              <a:t>В заповедниках все виды природопользования запрещены. </a:t>
            </a:r>
          </a:p>
          <a:p>
            <a:pPr marL="0" indent="0">
              <a:lnSpc>
                <a:spcPct val="115000"/>
              </a:lnSpc>
              <a:spcBef>
                <a:spcPts val="600"/>
              </a:spcBef>
              <a:spcAft>
                <a:spcPts val="600"/>
              </a:spcAft>
              <a:buNone/>
            </a:pPr>
            <a:r>
              <a:rPr lang="ru-RU" sz="2600" dirty="0">
                <a:solidFill>
                  <a:srgbClr val="222222"/>
                </a:solidFill>
                <a:effectLst/>
                <a:latin typeface="+mj-lt"/>
                <a:ea typeface="Times New Roman" panose="02020603050405020304" pitchFamily="18" charset="0"/>
                <a:cs typeface="Times New Roman" panose="02020603050405020304" pitchFamily="18" charset="0"/>
              </a:rPr>
              <a:t>В национальных парках разрешены: </a:t>
            </a:r>
            <a:endParaRPr lang="ru-RU" sz="2600" dirty="0">
              <a:effectLst/>
              <a:latin typeface="+mj-lt"/>
              <a:ea typeface="Times New Roman" panose="02020603050405020304" pitchFamily="18" charset="0"/>
              <a:cs typeface="Times New Roman" panose="02020603050405020304" pitchFamily="18" charset="0"/>
            </a:endParaRPr>
          </a:p>
          <a:p>
            <a:pPr indent="540385">
              <a:lnSpc>
                <a:spcPct val="115000"/>
              </a:lnSpc>
              <a:spcAft>
                <a:spcPts val="0"/>
              </a:spcAft>
            </a:pPr>
            <a:r>
              <a:rPr lang="ru-RU" sz="2600" dirty="0">
                <a:solidFill>
                  <a:srgbClr val="222222"/>
                </a:solidFill>
                <a:effectLst/>
                <a:latin typeface="+mj-lt"/>
                <a:ea typeface="Times New Roman" panose="02020603050405020304" pitchFamily="18" charset="0"/>
                <a:cs typeface="Times New Roman" panose="02020603050405020304" pitchFamily="18" charset="0"/>
              </a:rPr>
              <a:t>традиционное природопользование для местных жителей</a:t>
            </a:r>
            <a:endParaRPr lang="ru-RU" sz="2600" dirty="0">
              <a:effectLst/>
              <a:latin typeface="+mj-lt"/>
              <a:ea typeface="Times New Roman" panose="02020603050405020304" pitchFamily="18" charset="0"/>
              <a:cs typeface="Times New Roman" panose="02020603050405020304" pitchFamily="18" charset="0"/>
            </a:endParaRPr>
          </a:p>
          <a:p>
            <a:pPr indent="540385">
              <a:lnSpc>
                <a:spcPct val="115000"/>
              </a:lnSpc>
              <a:spcAft>
                <a:spcPts val="0"/>
              </a:spcAft>
            </a:pPr>
            <a:r>
              <a:rPr lang="ru-RU" sz="2600" dirty="0">
                <a:solidFill>
                  <a:srgbClr val="222222"/>
                </a:solidFill>
                <a:effectLst/>
                <a:latin typeface="+mj-lt"/>
                <a:ea typeface="Times New Roman" panose="02020603050405020304" pitchFamily="18" charset="0"/>
                <a:cs typeface="Times New Roman" panose="02020603050405020304" pitchFamily="18" charset="0"/>
              </a:rPr>
              <a:t>рекреационное использование</a:t>
            </a:r>
            <a:endParaRPr lang="ru-RU" sz="2600" dirty="0">
              <a:effectLst/>
              <a:latin typeface="+mj-lt"/>
              <a:ea typeface="Times New Roman" panose="02020603050405020304" pitchFamily="18" charset="0"/>
              <a:cs typeface="Times New Roman" panose="02020603050405020304" pitchFamily="18" charset="0"/>
            </a:endParaRPr>
          </a:p>
          <a:p>
            <a:pPr indent="540385">
              <a:lnSpc>
                <a:spcPct val="115000"/>
              </a:lnSpc>
              <a:spcAft>
                <a:spcPts val="0"/>
              </a:spcAft>
            </a:pPr>
            <a:r>
              <a:rPr lang="ru-RU" sz="2600" dirty="0">
                <a:solidFill>
                  <a:srgbClr val="222222"/>
                </a:solidFill>
                <a:effectLst/>
                <a:latin typeface="+mj-lt"/>
                <a:ea typeface="Times New Roman" panose="02020603050405020304" pitchFamily="18" charset="0"/>
                <a:cs typeface="Times New Roman" panose="02020603050405020304" pitchFamily="18" charset="0"/>
              </a:rPr>
              <a:t>деятельность, связанная с восстановлением природных комплексов</a:t>
            </a:r>
          </a:p>
          <a:p>
            <a:pPr indent="0">
              <a:lnSpc>
                <a:spcPct val="115000"/>
              </a:lnSpc>
              <a:spcAft>
                <a:spcPts val="0"/>
              </a:spcAft>
              <a:buNone/>
            </a:pPr>
            <a:endParaRPr lang="ru-RU"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nSpc>
                <a:spcPct val="115000"/>
              </a:lnSpc>
              <a:spcAft>
                <a:spcPts val="0"/>
              </a:spcAft>
              <a:buNone/>
            </a:pP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235478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2DFB81-C9CA-C376-33DB-D8671F9B4F21}"/>
              </a:ext>
            </a:extLst>
          </p:cNvPr>
          <p:cNvSpPr>
            <a:spLocks noGrp="1"/>
          </p:cNvSpPr>
          <p:nvPr>
            <p:ph type="title"/>
          </p:nvPr>
        </p:nvSpPr>
        <p:spPr>
          <a:xfrm>
            <a:off x="838200" y="191386"/>
            <a:ext cx="10515600" cy="1325563"/>
          </a:xfrm>
        </p:spPr>
        <p:txBody>
          <a:bodyPr>
            <a:normAutofit/>
          </a:bodyPr>
          <a:lstStyle/>
          <a:p>
            <a:r>
              <a:rPr lang="ru-RU" sz="3200" b="1" dirty="0"/>
              <a:t>Особенности деятельности национальных парков</a:t>
            </a:r>
          </a:p>
        </p:txBody>
      </p:sp>
      <p:sp>
        <p:nvSpPr>
          <p:cNvPr id="3" name="Объект 2">
            <a:extLst>
              <a:ext uri="{FF2B5EF4-FFF2-40B4-BE49-F238E27FC236}">
                <a16:creationId xmlns:a16="http://schemas.microsoft.com/office/drawing/2014/main" xmlns="" id="{AFAD9491-4C26-8FD5-87E4-E1E26E46368D}"/>
              </a:ext>
            </a:extLst>
          </p:cNvPr>
          <p:cNvSpPr>
            <a:spLocks noGrp="1"/>
          </p:cNvSpPr>
          <p:nvPr>
            <p:ph idx="1"/>
          </p:nvPr>
        </p:nvSpPr>
        <p:spPr>
          <a:xfrm>
            <a:off x="593652" y="1477926"/>
            <a:ext cx="10515600" cy="5380074"/>
          </a:xfrm>
        </p:spPr>
        <p:txBody>
          <a:bodyPr>
            <a:normAutofit fontScale="55000" lnSpcReduction="20000"/>
          </a:bodyPr>
          <a:lstStyle/>
          <a:p>
            <a:pPr marL="0" indent="0">
              <a:lnSpc>
                <a:spcPct val="120000"/>
              </a:lnSpc>
              <a:buNone/>
            </a:pPr>
            <a:r>
              <a:rPr lang="ru-RU" sz="4500" dirty="0">
                <a:solidFill>
                  <a:srgbClr val="222222"/>
                </a:solidFill>
                <a:latin typeface="Calibri Light" panose="020F0302020204030204" pitchFamily="34" charset="0"/>
                <a:ea typeface="Calibri" panose="020F0502020204030204" pitchFamily="34" charset="0"/>
                <a:cs typeface="Calibri Light" panose="020F0302020204030204" pitchFamily="34" charset="0"/>
              </a:rPr>
              <a:t>В</a:t>
            </a:r>
            <a:r>
              <a:rPr lang="ru-RU" sz="45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случаях, когда необходимо, наряду с природой, </a:t>
            </a:r>
            <a:r>
              <a:rPr lang="ru-RU" sz="4500" b="1"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сохранить традиционную деятельность людей,</a:t>
            </a:r>
            <a:r>
              <a:rPr lang="ru-RU" sz="45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национальный парк является оптимальной формой ООПТ. </a:t>
            </a:r>
            <a:endParaRPr lang="ru-RU" sz="45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20000"/>
              </a:lnSpc>
              <a:buNone/>
            </a:pPr>
            <a:r>
              <a:rPr lang="ru-RU" sz="45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Национальный парк позволяет наиболее полно </a:t>
            </a:r>
            <a:r>
              <a:rPr lang="ru-RU" sz="4500" b="1"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учесть местные особенности территории и сохранить традиционное природопользование</a:t>
            </a:r>
            <a:r>
              <a:rPr lang="ru-RU" sz="45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объекты культурного наследия путем выделения зон с различным режимом природопользования. </a:t>
            </a:r>
          </a:p>
          <a:p>
            <a:pPr marL="0" indent="0">
              <a:lnSpc>
                <a:spcPct val="120000"/>
              </a:lnSpc>
              <a:buNone/>
            </a:pPr>
            <a:r>
              <a:rPr lang="ru-RU" sz="45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Сохранение и восстановление природы при сохранении и поддержке традиционного природопользования, реализация потенциала рекреационных ресурсов, требует величайшей ответственности и очень квалифицированного управления территорией. Создание национального парка позволяет добиться этого, получая </a:t>
            </a:r>
            <a:r>
              <a:rPr lang="ru-RU" sz="4500" b="1"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финансирование из федерального бюджета. </a:t>
            </a:r>
            <a:endParaRPr lang="ru-RU" sz="4500" b="1"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ts val="1550"/>
              </a:lnSpc>
              <a:buNone/>
            </a:pPr>
            <a:endParaRPr lang="ru-RU" sz="4500" dirty="0">
              <a:effectLst/>
              <a:latin typeface="Times New Roman" panose="02020603050405020304" pitchFamily="18" charset="0"/>
              <a:ea typeface="Calibri" panose="020F0502020204030204" pitchFamily="34" charset="0"/>
            </a:endParaRPr>
          </a:p>
          <a:p>
            <a:endParaRPr lang="ru-RU" dirty="0"/>
          </a:p>
        </p:txBody>
      </p:sp>
    </p:spTree>
    <p:extLst>
      <p:ext uri="{BB962C8B-B14F-4D97-AF65-F5344CB8AC3E}">
        <p14:creationId xmlns:p14="http://schemas.microsoft.com/office/powerpoint/2010/main" xmlns="" val="293630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EF2EF6-DAAB-0D20-075A-6AECA601EEC1}"/>
              </a:ext>
            </a:extLst>
          </p:cNvPr>
          <p:cNvSpPr>
            <a:spLocks noGrp="1"/>
          </p:cNvSpPr>
          <p:nvPr>
            <p:ph type="title"/>
          </p:nvPr>
        </p:nvSpPr>
        <p:spPr/>
        <p:txBody>
          <a:bodyPr>
            <a:normAutofit/>
          </a:bodyPr>
          <a:lstStyle/>
          <a:p>
            <a:r>
              <a:rPr lang="ru-RU" sz="3600" b="1" dirty="0"/>
              <a:t>Особенности деятельности национальных парков</a:t>
            </a:r>
            <a:endParaRPr lang="ru-RU" sz="3600" dirty="0"/>
          </a:p>
        </p:txBody>
      </p:sp>
      <p:sp>
        <p:nvSpPr>
          <p:cNvPr id="3" name="Объект 2">
            <a:extLst>
              <a:ext uri="{FF2B5EF4-FFF2-40B4-BE49-F238E27FC236}">
                <a16:creationId xmlns:a16="http://schemas.microsoft.com/office/drawing/2014/main" xmlns="" id="{BEECB719-6E9D-7308-563C-9E2B21E114FA}"/>
              </a:ext>
            </a:extLst>
          </p:cNvPr>
          <p:cNvSpPr>
            <a:spLocks noGrp="1"/>
          </p:cNvSpPr>
          <p:nvPr>
            <p:ph idx="1"/>
          </p:nvPr>
        </p:nvSpPr>
        <p:spPr/>
        <p:txBody>
          <a:bodyPr/>
          <a:lstStyle/>
          <a:p>
            <a:pPr marL="0" indent="0">
              <a:lnSpc>
                <a:spcPct val="100000"/>
              </a:lnSpc>
              <a:spcAft>
                <a:spcPts val="600"/>
              </a:spcAft>
              <a:buNone/>
            </a:pPr>
            <a:r>
              <a:rPr lang="ru-RU" sz="2600" b="1" dirty="0">
                <a:solidFill>
                  <a:srgbClr val="222222"/>
                </a:solidFill>
                <a:effectLst/>
                <a:latin typeface="+mj-lt"/>
                <a:ea typeface="Calibri" panose="020F0502020204030204" pitchFamily="34" charset="0"/>
              </a:rPr>
              <a:t>Неудобство от организации национальных парков в глобальном масштабе: </a:t>
            </a:r>
            <a:endParaRPr lang="ru-RU" sz="2600" dirty="0">
              <a:effectLst/>
              <a:latin typeface="+mj-lt"/>
              <a:ea typeface="Calibri" panose="020F0502020204030204" pitchFamily="34" charset="0"/>
            </a:endParaRPr>
          </a:p>
          <a:p>
            <a:pPr marL="342900" lvl="0" indent="-342900">
              <a:lnSpc>
                <a:spcPct val="100000"/>
              </a:lnSpc>
              <a:spcAft>
                <a:spcPts val="600"/>
              </a:spcAft>
              <a:buFont typeface="Symbol" panose="05050102010706020507" pitchFamily="18" charset="2"/>
              <a:buChar char=""/>
            </a:pPr>
            <a:r>
              <a:rPr lang="ru-RU" sz="2600" dirty="0">
                <a:solidFill>
                  <a:srgbClr val="222222"/>
                </a:solidFill>
                <a:effectLst/>
                <a:latin typeface="+mj-lt"/>
                <a:ea typeface="Calibri" panose="020F0502020204030204" pitchFamily="34" charset="0"/>
              </a:rPr>
              <a:t>сокращается территория, пригодная для промышленного освоения, в первую очередь для добычи полезных ископаемых и строительства; </a:t>
            </a:r>
            <a:endParaRPr lang="ru-RU" sz="2600" dirty="0">
              <a:effectLst/>
              <a:latin typeface="+mj-lt"/>
              <a:ea typeface="Calibri" panose="020F0502020204030204" pitchFamily="34" charset="0"/>
            </a:endParaRPr>
          </a:p>
          <a:p>
            <a:pPr marL="342900" lvl="0" indent="-342900">
              <a:lnSpc>
                <a:spcPct val="100000"/>
              </a:lnSpc>
              <a:spcAft>
                <a:spcPts val="600"/>
              </a:spcAft>
              <a:buFont typeface="Symbol" panose="05050102010706020507" pitchFamily="18" charset="2"/>
              <a:buChar char=""/>
            </a:pPr>
            <a:r>
              <a:rPr lang="ru-RU" sz="2600" dirty="0">
                <a:solidFill>
                  <a:srgbClr val="222222"/>
                </a:solidFill>
                <a:effectLst/>
                <a:latin typeface="+mj-lt"/>
                <a:ea typeface="Calibri" panose="020F0502020204030204" pitchFamily="34" charset="0"/>
              </a:rPr>
              <a:t>удорожаются разработка и реализация проектов развития промышленных предприятий, городских агломераций, энергетических линий и путей сообщения. Это связано с необходимостью не затрагивать, обходить особо охраняемые природные территории, а также с самой большой надежностью обеспечивать предотвращение экологических рисков. </a:t>
            </a:r>
            <a:endParaRPr lang="ru-RU" sz="2600" dirty="0">
              <a:effectLst/>
              <a:latin typeface="+mj-lt"/>
              <a:ea typeface="Calibri" panose="020F0502020204030204" pitchFamily="34" charset="0"/>
            </a:endParaRPr>
          </a:p>
          <a:p>
            <a:endParaRPr lang="ru-RU" dirty="0"/>
          </a:p>
        </p:txBody>
      </p:sp>
    </p:spTree>
    <p:extLst>
      <p:ext uri="{BB962C8B-B14F-4D97-AF65-F5344CB8AC3E}">
        <p14:creationId xmlns:p14="http://schemas.microsoft.com/office/powerpoint/2010/main" xmlns="" val="41565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B4F72B-8665-8A0B-788F-BCCEF682D18A}"/>
              </a:ext>
            </a:extLst>
          </p:cNvPr>
          <p:cNvSpPr>
            <a:spLocks noGrp="1"/>
          </p:cNvSpPr>
          <p:nvPr>
            <p:ph type="title"/>
          </p:nvPr>
        </p:nvSpPr>
        <p:spPr>
          <a:xfrm>
            <a:off x="838200" y="162995"/>
            <a:ext cx="10515600" cy="1092227"/>
          </a:xfrm>
        </p:spPr>
        <p:txBody>
          <a:bodyPr>
            <a:normAutofit/>
          </a:bodyPr>
          <a:lstStyle/>
          <a:p>
            <a:r>
              <a:rPr lang="ru-RU" sz="3600" b="1" dirty="0"/>
              <a:t>Особенности деятельности национальных парков</a:t>
            </a:r>
            <a:endParaRPr lang="ru-RU" sz="3600" dirty="0"/>
          </a:p>
        </p:txBody>
      </p:sp>
      <p:sp>
        <p:nvSpPr>
          <p:cNvPr id="3" name="Объект 2">
            <a:extLst>
              <a:ext uri="{FF2B5EF4-FFF2-40B4-BE49-F238E27FC236}">
                <a16:creationId xmlns:a16="http://schemas.microsoft.com/office/drawing/2014/main" xmlns="" id="{8287A31D-6C03-A157-3C89-29F945E127C1}"/>
              </a:ext>
            </a:extLst>
          </p:cNvPr>
          <p:cNvSpPr>
            <a:spLocks noGrp="1"/>
          </p:cNvSpPr>
          <p:nvPr>
            <p:ph idx="1"/>
          </p:nvPr>
        </p:nvSpPr>
        <p:spPr>
          <a:xfrm>
            <a:off x="390699" y="1321724"/>
            <a:ext cx="10963102" cy="5536276"/>
          </a:xfrm>
        </p:spPr>
        <p:txBody>
          <a:bodyPr>
            <a:normAutofit fontScale="85000" lnSpcReduction="20000"/>
          </a:bodyPr>
          <a:lstStyle/>
          <a:p>
            <a:pPr marL="0" indent="0">
              <a:lnSpc>
                <a:spcPct val="110000"/>
              </a:lnSpc>
              <a:spcAft>
                <a:spcPts val="600"/>
              </a:spcAft>
              <a:buNone/>
            </a:pPr>
            <a:r>
              <a:rPr lang="ru-RU" sz="2600" b="1" dirty="0">
                <a:solidFill>
                  <a:srgbClr val="222222"/>
                </a:solidFill>
                <a:effectLst/>
                <a:latin typeface="+mj-lt"/>
                <a:ea typeface="Calibri" panose="020F0502020204030204" pitchFamily="34" charset="0"/>
              </a:rPr>
              <a:t>Польза для местных жителей:</a:t>
            </a:r>
            <a:endParaRPr lang="ru-RU" sz="2600" b="1" dirty="0">
              <a:effectLst/>
              <a:latin typeface="+mj-lt"/>
              <a:ea typeface="Calibri" panose="020F0502020204030204" pitchFamily="34" charset="0"/>
            </a:endParaRPr>
          </a:p>
          <a:p>
            <a:pPr>
              <a:lnSpc>
                <a:spcPct val="110000"/>
              </a:lnSpc>
            </a:pPr>
            <a:r>
              <a:rPr lang="ru-RU" sz="2600" dirty="0" smtClean="0">
                <a:solidFill>
                  <a:srgbClr val="222222"/>
                </a:solidFill>
                <a:effectLst/>
                <a:latin typeface="+mj-lt"/>
                <a:ea typeface="Calibri" panose="020F0502020204030204" pitchFamily="34" charset="0"/>
              </a:rPr>
              <a:t>Национальный парк – гарант сохранения высокого качества окружающей природы, «охранная грамота» для предотвращения деградации экосистем.</a:t>
            </a:r>
          </a:p>
          <a:p>
            <a:pPr>
              <a:lnSpc>
                <a:spcPct val="110000"/>
              </a:lnSpc>
            </a:pPr>
            <a:r>
              <a:rPr lang="ru-RU" sz="2600" dirty="0" smtClean="0">
                <a:solidFill>
                  <a:srgbClr val="222222"/>
                </a:solidFill>
                <a:effectLst/>
                <a:latin typeface="+mj-lt"/>
                <a:ea typeface="Calibri" panose="020F0502020204030204" pitchFamily="34" charset="0"/>
              </a:rPr>
              <a:t>Наличие </a:t>
            </a:r>
            <a:r>
              <a:rPr lang="ru-RU" sz="2600" dirty="0">
                <a:solidFill>
                  <a:srgbClr val="222222"/>
                </a:solidFill>
                <a:effectLst/>
                <a:latin typeface="+mj-lt"/>
                <a:ea typeface="Calibri" panose="020F0502020204030204" pitchFamily="34" charset="0"/>
              </a:rPr>
              <a:t>национального парка </a:t>
            </a:r>
            <a:r>
              <a:rPr lang="ru-RU" sz="2600" dirty="0" smtClean="0">
                <a:solidFill>
                  <a:srgbClr val="222222"/>
                </a:solidFill>
                <a:effectLst/>
                <a:latin typeface="+mj-lt"/>
                <a:ea typeface="Calibri" panose="020F0502020204030204" pitchFamily="34" charset="0"/>
              </a:rPr>
              <a:t>создает вектор для развития </a:t>
            </a:r>
            <a:r>
              <a:rPr lang="ru-RU" sz="2600" dirty="0">
                <a:solidFill>
                  <a:srgbClr val="222222"/>
                </a:solidFill>
                <a:effectLst/>
                <a:latin typeface="+mj-lt"/>
                <a:ea typeface="Calibri" panose="020F0502020204030204" pitchFamily="34" charset="0"/>
              </a:rPr>
              <a:t>туристско-рекреационного потенциала </a:t>
            </a:r>
            <a:r>
              <a:rPr lang="ru-RU" sz="2600" dirty="0" smtClean="0">
                <a:solidFill>
                  <a:srgbClr val="222222"/>
                </a:solidFill>
                <a:effectLst/>
                <a:latin typeface="+mj-lt"/>
                <a:ea typeface="Calibri" panose="020F0502020204030204" pitchFamily="34" charset="0"/>
              </a:rPr>
              <a:t>территории</a:t>
            </a:r>
            <a:r>
              <a:rPr lang="ru-RU" sz="2600" dirty="0">
                <a:solidFill>
                  <a:srgbClr val="222222"/>
                </a:solidFill>
                <a:effectLst/>
                <a:latin typeface="+mj-lt"/>
                <a:ea typeface="Calibri" panose="020F0502020204030204" pitchFamily="34" charset="0"/>
              </a:rPr>
              <a:t>. </a:t>
            </a:r>
          </a:p>
          <a:p>
            <a:pPr>
              <a:lnSpc>
                <a:spcPct val="110000"/>
              </a:lnSpc>
            </a:pPr>
            <a:r>
              <a:rPr lang="ru-RU" sz="2600" dirty="0">
                <a:solidFill>
                  <a:srgbClr val="222222"/>
                </a:solidFill>
                <a:effectLst/>
                <a:latin typeface="+mj-lt"/>
                <a:ea typeface="Calibri" panose="020F0502020204030204" pitchFamily="34" charset="0"/>
              </a:rPr>
              <a:t>Создание национального парка станет новой точкой роста экономики районов, позволит развивать народные промыслы, создать новые направления деятельности и для жителей окрестных селений, обеспечит дополнительные возможности для трудоустройства молодежи, уменьшит отток людей в город. </a:t>
            </a:r>
            <a:endParaRPr lang="ru-RU" sz="2600" dirty="0">
              <a:effectLst/>
              <a:latin typeface="+mj-lt"/>
              <a:ea typeface="Calibri" panose="020F0502020204030204" pitchFamily="34" charset="0"/>
            </a:endParaRPr>
          </a:p>
          <a:p>
            <a:pPr>
              <a:lnSpc>
                <a:spcPct val="110000"/>
              </a:lnSpc>
            </a:pPr>
            <a:r>
              <a:rPr lang="ru-RU" sz="2600" dirty="0">
                <a:solidFill>
                  <a:srgbClr val="222222"/>
                </a:solidFill>
                <a:effectLst/>
                <a:latin typeface="+mj-lt"/>
                <a:ea typeface="Calibri" panose="020F0502020204030204" pitchFamily="34" charset="0"/>
              </a:rPr>
              <a:t>В штате национального парка появятся новые рабочие места. Поскольку  лучше местных жителей никто не знает своих угодий, штат инспекторов для охраны территории, как правило, формируется из жителей близлежащих сел. Кроме того, требуются сотрудники в отдел экологического просвещения, научный отдел. Молодежь может планировать свое обучение с учетом возможности работы в родном селе на территории национального парка. </a:t>
            </a:r>
          </a:p>
          <a:p>
            <a:pPr>
              <a:lnSpc>
                <a:spcPct val="110000"/>
              </a:lnSpc>
            </a:pPr>
            <a:endParaRPr lang="ru-RU" sz="1800" dirty="0">
              <a:effectLst/>
              <a:latin typeface="Times New Roman" panose="02020603050405020304" pitchFamily="18" charset="0"/>
              <a:ea typeface="Calibri" panose="020F0502020204030204" pitchFamily="34" charset="0"/>
            </a:endParaRPr>
          </a:p>
          <a:p>
            <a:pPr>
              <a:lnSpc>
                <a:spcPct val="110000"/>
              </a:lnSpc>
            </a:pPr>
            <a:endParaRPr lang="ru-RU" sz="1800" dirty="0">
              <a:effectLst/>
              <a:latin typeface="Times New Roman" panose="02020603050405020304" pitchFamily="18" charset="0"/>
              <a:ea typeface="Calibri" panose="020F0502020204030204" pitchFamily="34" charset="0"/>
            </a:endParaRPr>
          </a:p>
          <a:p>
            <a:pPr>
              <a:lnSpc>
                <a:spcPct val="110000"/>
              </a:lnSpc>
            </a:pPr>
            <a:endParaRPr lang="ru-RU" sz="1800" dirty="0">
              <a:effectLst/>
              <a:latin typeface="Times New Roman" panose="02020603050405020304" pitchFamily="18" charset="0"/>
              <a:ea typeface="Calibri" panose="020F0502020204030204" pitchFamily="34" charset="0"/>
            </a:endParaRPr>
          </a:p>
          <a:p>
            <a:pPr>
              <a:lnSpc>
                <a:spcPct val="110000"/>
              </a:lnSpc>
            </a:pPr>
            <a:endParaRPr lang="ru-RU" dirty="0"/>
          </a:p>
        </p:txBody>
      </p:sp>
    </p:spTree>
    <p:extLst>
      <p:ext uri="{BB962C8B-B14F-4D97-AF65-F5344CB8AC3E}">
        <p14:creationId xmlns:p14="http://schemas.microsoft.com/office/powerpoint/2010/main" xmlns="" val="399544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D95953-831A-53F4-9C99-7A588DA3A711}"/>
              </a:ext>
            </a:extLst>
          </p:cNvPr>
          <p:cNvSpPr>
            <a:spLocks noGrp="1"/>
          </p:cNvSpPr>
          <p:nvPr>
            <p:ph type="title"/>
          </p:nvPr>
        </p:nvSpPr>
        <p:spPr/>
        <p:txBody>
          <a:bodyPr>
            <a:normAutofit/>
          </a:bodyPr>
          <a:lstStyle/>
          <a:p>
            <a:r>
              <a:rPr lang="ru-RU" sz="3600" b="1" dirty="0"/>
              <a:t>Особенности деятельности национальных парков</a:t>
            </a:r>
            <a:endParaRPr lang="ru-RU" sz="3600" dirty="0"/>
          </a:p>
        </p:txBody>
      </p:sp>
      <p:sp>
        <p:nvSpPr>
          <p:cNvPr id="4" name="TextBox 3">
            <a:extLst>
              <a:ext uri="{FF2B5EF4-FFF2-40B4-BE49-F238E27FC236}">
                <a16:creationId xmlns:a16="http://schemas.microsoft.com/office/drawing/2014/main" xmlns="" id="{2E439A78-AB2E-DE1D-2CFF-CB6A53CD0B71}"/>
              </a:ext>
            </a:extLst>
          </p:cNvPr>
          <p:cNvSpPr txBox="1"/>
          <p:nvPr/>
        </p:nvSpPr>
        <p:spPr>
          <a:xfrm>
            <a:off x="390745" y="1576158"/>
            <a:ext cx="11507087" cy="4503797"/>
          </a:xfrm>
          <a:prstGeom prst="rect">
            <a:avLst/>
          </a:prstGeom>
          <a:noFill/>
        </p:spPr>
        <p:txBody>
          <a:bodyPr wrap="square">
            <a:spAutoFit/>
          </a:bodyPr>
          <a:lstStyle/>
          <a:p>
            <a:pPr>
              <a:lnSpc>
                <a:spcPts val="1550"/>
              </a:lnSpc>
            </a:pPr>
            <a:r>
              <a:rPr lang="ru-RU" sz="2600" b="1" dirty="0">
                <a:solidFill>
                  <a:srgbClr val="222222"/>
                </a:solidFill>
                <a:effectLst/>
                <a:latin typeface="+mj-lt"/>
                <a:ea typeface="Calibri" panose="020F0502020204030204" pitchFamily="34" charset="0"/>
              </a:rPr>
              <a:t>Польза для местных жителей:</a:t>
            </a:r>
            <a:endParaRPr lang="ru-RU" sz="2600" dirty="0">
              <a:effectLst/>
              <a:latin typeface="+mj-lt"/>
              <a:ea typeface="Calibri" panose="020F0502020204030204" pitchFamily="34" charset="0"/>
            </a:endParaRPr>
          </a:p>
          <a:p>
            <a:pPr>
              <a:lnSpc>
                <a:spcPts val="1550"/>
              </a:lnSpc>
            </a:pPr>
            <a:endParaRPr lang="ru-RU" sz="1800" dirty="0">
              <a:solidFill>
                <a:srgbClr val="222222"/>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ru-RU" sz="26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Национальный парк создает условия для развития малого бизнеса, связанного с обслуживанием посетителей парка. Это в первую очередь, местные транспортные перевозки людей и товаров. Приток туристов потребует увеличения мест размещения и питания. Создание и развитие гостевых домов, кафе, торговых точек для продажи производимой жителями продукции. </a:t>
            </a:r>
          </a:p>
          <a:p>
            <a:pPr marL="285750" indent="-285750">
              <a:buFont typeface="Arial" panose="020B0604020202020204" pitchFamily="34" charset="0"/>
              <a:buChar char="•"/>
            </a:pPr>
            <a:r>
              <a:rPr lang="ru-RU" sz="26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Получать разрешение на посещение национального парка надо будет </a:t>
            </a:r>
            <a:r>
              <a:rPr lang="ru-RU" sz="2600" dirty="0" smtClean="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только </a:t>
            </a:r>
            <a:r>
              <a:rPr lang="ru-RU" sz="26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приезжим посетителям. Местным жителям и их родственникам никто не может запретить находиться на территории национального парка и осуществлять законную деятельность на своей земле. </a:t>
            </a:r>
            <a:endParaRPr lang="ru-RU" sz="2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xmlns="" val="81943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9A58DD-E71D-ADC4-129D-1F8191B0D026}"/>
              </a:ext>
            </a:extLst>
          </p:cNvPr>
          <p:cNvSpPr>
            <a:spLocks noGrp="1"/>
          </p:cNvSpPr>
          <p:nvPr>
            <p:ph type="title"/>
          </p:nvPr>
        </p:nvSpPr>
        <p:spPr>
          <a:xfrm>
            <a:off x="838200" y="211137"/>
            <a:ext cx="10515600" cy="1325563"/>
          </a:xfrm>
        </p:spPr>
        <p:txBody>
          <a:bodyPr>
            <a:normAutofit/>
          </a:bodyPr>
          <a:lstStyle/>
          <a:p>
            <a:r>
              <a:rPr lang="ru-RU" sz="3200" dirty="0"/>
              <a:t>Лучший опыт </a:t>
            </a:r>
            <a:r>
              <a:rPr lang="ru-RU" sz="3200" dirty="0" err="1"/>
              <a:t>Кенозерского</a:t>
            </a:r>
            <a:r>
              <a:rPr lang="ru-RU" sz="3200" dirty="0"/>
              <a:t> национального парка по взаимодействию с населением:</a:t>
            </a:r>
          </a:p>
        </p:txBody>
      </p:sp>
      <p:pic>
        <p:nvPicPr>
          <p:cNvPr id="5" name="Объект 4">
            <a:extLst>
              <a:ext uri="{FF2B5EF4-FFF2-40B4-BE49-F238E27FC236}">
                <a16:creationId xmlns:a16="http://schemas.microsoft.com/office/drawing/2014/main" xmlns="" id="{C3DBF2DD-8839-AAFA-C75A-C482475512D6}"/>
              </a:ext>
            </a:extLst>
          </p:cNvPr>
          <p:cNvPicPr>
            <a:picLocks noGrp="1" noChangeAspect="1"/>
          </p:cNvPicPr>
          <p:nvPr>
            <p:ph idx="1"/>
          </p:nvPr>
        </p:nvPicPr>
        <p:blipFill>
          <a:blip r:embed="rId2"/>
          <a:stretch>
            <a:fillRect/>
          </a:stretch>
        </p:blipFill>
        <p:spPr>
          <a:xfrm>
            <a:off x="633338" y="1536700"/>
            <a:ext cx="10925324" cy="5321300"/>
          </a:xfrm>
        </p:spPr>
      </p:pic>
    </p:spTree>
    <p:extLst>
      <p:ext uri="{BB962C8B-B14F-4D97-AF65-F5344CB8AC3E}">
        <p14:creationId xmlns:p14="http://schemas.microsoft.com/office/powerpoint/2010/main" xmlns="" val="3336142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1206</Words>
  <Application>Microsoft Office PowerPoint</Application>
  <PresentationFormat>Произвольный</PresentationFormat>
  <Paragraphs>67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Проектируемый национальный парк «Нижегородское Заволжье»:   Поволжский кластерный участок</vt:lpstr>
      <vt:lpstr>1. Правовые основания</vt:lpstr>
      <vt:lpstr>2. Правовые основания</vt:lpstr>
      <vt:lpstr>В Нижегородской области успешно работает государственный заповедник «Керженский» и  до сих пор не создано ни одного национального парка</vt:lpstr>
      <vt:lpstr>Особенности деятельности национальных парков</vt:lpstr>
      <vt:lpstr>Особенности деятельности национальных парков</vt:lpstr>
      <vt:lpstr>Особенности деятельности национальных парков</vt:lpstr>
      <vt:lpstr>Особенности деятельности национальных парков</vt:lpstr>
      <vt:lpstr>Лучший опыт Кенозерского национального парка по взаимодействию с населением:</vt:lpstr>
      <vt:lpstr>Лучший опыт Кенозерского национального парка по взаимодействию с населением:</vt:lpstr>
      <vt:lpstr>Лучший опыт Кенозерского национального парка по взаимодействию с населением:</vt:lpstr>
      <vt:lpstr>Лучший опыт Кенозерского национального парка по взаимодействию с населением:</vt:lpstr>
      <vt:lpstr>Лучший опыт Кенозерского национального парка по взаимодействию с населением:</vt:lpstr>
      <vt:lpstr>При проектировании  национального парка  «Нижегородское Заволжье»  использован кластерный подход:  планируется включение в территорию парка  пяти изолированных участков, включающих  ценные природные комплексы с высоким  биоразнообразием.  Согласованные  территории (синий цвет) значительно сокращены относительно первоначального проекта  (в среднем до 20 % от изначальной площади)</vt:lpstr>
      <vt:lpstr>Проектируемый Поволжский кластерный участок национального парка располагается на территории городского округа города Бор и Кстовского муниципального округа в районе поселка Память Парижской Коммуны и поселка Луговой Борок, а также на западе Лысковского района.</vt:lpstr>
      <vt:lpstr>Слайд 16</vt:lpstr>
      <vt:lpstr>Ценность и уникальность Поволжского участка</vt:lpstr>
      <vt:lpstr>Слайд 18</vt:lpstr>
      <vt:lpstr>Слайд 19</vt:lpstr>
      <vt:lpstr>Рекреационный потенциал Поволжского участка:</vt:lpstr>
      <vt:lpstr>Предлагаем поддержать создание национального парка для сохранения лучших мест Нижегородской области!   Спасибо за внимание!  ООО «Экоцентр Дронт» ФГБУ «ВНИИ Экология» Минприроды России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22</cp:revision>
  <dcterms:created xsi:type="dcterms:W3CDTF">2022-08-26T05:27:29Z</dcterms:created>
  <dcterms:modified xsi:type="dcterms:W3CDTF">2022-09-12T05:11:31Z</dcterms:modified>
</cp:coreProperties>
</file>